
<file path=[Content_Types].xml><?xml version="1.0" encoding="utf-8"?>
<Types xmlns="http://schemas.openxmlformats.org/package/2006/content-types">
  <Default Extension="png" ContentType="image/png"/>
  <Default Extension="svg" ContentType="image/svg+xml"/>
  <Default Extension="web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76" r:id="rId5"/>
    <p:sldId id="260" r:id="rId6"/>
    <p:sldId id="293" r:id="rId7"/>
    <p:sldId id="277" r:id="rId8"/>
    <p:sldId id="278" r:id="rId9"/>
    <p:sldId id="294" r:id="rId10"/>
    <p:sldId id="295" r:id="rId11"/>
    <p:sldId id="296" r:id="rId12"/>
    <p:sldId id="297" r:id="rId13"/>
    <p:sldId id="271" r:id="rId14"/>
    <p:sldId id="279" r:id="rId15"/>
    <p:sldId id="280" r:id="rId16"/>
    <p:sldId id="281" r:id="rId17"/>
    <p:sldId id="299" r:id="rId18"/>
    <p:sldId id="298" r:id="rId19"/>
    <p:sldId id="285" r:id="rId20"/>
    <p:sldId id="283" r:id="rId21"/>
    <p:sldId id="282" r:id="rId22"/>
    <p:sldId id="273" r:id="rId23"/>
    <p:sldId id="275" r:id="rId24"/>
    <p:sldId id="268" r:id="rId25"/>
  </p:sldIdLst>
  <p:sldSz cx="18288000" cy="10287000"/>
  <p:notesSz cx="6858000" cy="9144000"/>
  <p:embeddedFontLst>
    <p:embeddedFont>
      <p:font typeface="Candara" panose="020E0502030303020204" pitchFamily="34" charset="0"/>
      <p:regular r:id="rId27"/>
      <p:bold r:id="rId28"/>
      <p:italic r:id="rId29"/>
      <p:boldItalic r:id="rId30"/>
    </p:embeddedFont>
    <p:embeddedFont>
      <p:font typeface="DM Sans" panose="020B0604020202020204" charset="0"/>
      <p:regular r:id="rId31"/>
      <p:bold r:id="rId32"/>
      <p:italic r:id="rId33"/>
      <p:boldItalic r:id="rId34"/>
    </p:embeddedFont>
    <p:embeddedFont>
      <p:font typeface="DM Sans Bold" panose="020B0604020202020204" charset="0"/>
      <p:regular r:id="rId35"/>
      <p:bold r:id="rId36"/>
    </p:embeddedFont>
    <p:embeddedFont>
      <p:font typeface="Now Bold" panose="020B0604020202020204" charset="0"/>
      <p:regular r:id="rId37"/>
    </p:embeddedFont>
    <p:embeddedFont>
      <p:font typeface="Calibri" panose="020F0502020204030204" pitchFamily="34" charset="0"/>
      <p:regular r:id="rId38"/>
      <p:bold r:id="rId39"/>
      <p:italic r:id="rId40"/>
      <p:boldItalic r:id="rId41"/>
    </p:embeddedFont>
    <p:embeddedFont>
      <p:font typeface="Bahnschrift SemiBold" panose="020B0502040204020203" pitchFamily="34" charset="0"/>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4E3"/>
    <a:srgbClr val="3CBDBB"/>
    <a:srgbClr val="0457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343" autoAdjust="0"/>
  </p:normalViewPr>
  <p:slideViewPr>
    <p:cSldViewPr>
      <p:cViewPr varScale="1">
        <p:scale>
          <a:sx n="48" d="100"/>
          <a:sy n="48" d="100"/>
        </p:scale>
        <p:origin x="57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DAC7F-B25D-4542-BC6F-B8CFAC45C8E9}"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7AD21-22EA-4E3D-ABEF-B1AA3C1699F2}" type="slidenum">
              <a:rPr lang="en-US" smtClean="0"/>
              <a:t>‹#›</a:t>
            </a:fld>
            <a:endParaRPr lang="en-US"/>
          </a:p>
        </p:txBody>
      </p:sp>
    </p:spTree>
    <p:extLst>
      <p:ext uri="{BB962C8B-B14F-4D97-AF65-F5344CB8AC3E}">
        <p14:creationId xmlns:p14="http://schemas.microsoft.com/office/powerpoint/2010/main" val="380091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3</a:t>
            </a:fld>
            <a:endParaRPr lang="en-US"/>
          </a:p>
        </p:txBody>
      </p:sp>
    </p:spTree>
    <p:extLst>
      <p:ext uri="{BB962C8B-B14F-4D97-AF65-F5344CB8AC3E}">
        <p14:creationId xmlns:p14="http://schemas.microsoft.com/office/powerpoint/2010/main" val="3965822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20</a:t>
            </a:fld>
            <a:endParaRPr lang="en-US"/>
          </a:p>
        </p:txBody>
      </p:sp>
    </p:spTree>
    <p:extLst>
      <p:ext uri="{BB962C8B-B14F-4D97-AF65-F5344CB8AC3E}">
        <p14:creationId xmlns:p14="http://schemas.microsoft.com/office/powerpoint/2010/main" val="1773618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22</a:t>
            </a:fld>
            <a:endParaRPr lang="en-US"/>
          </a:p>
        </p:txBody>
      </p:sp>
    </p:spTree>
    <p:extLst>
      <p:ext uri="{BB962C8B-B14F-4D97-AF65-F5344CB8AC3E}">
        <p14:creationId xmlns:p14="http://schemas.microsoft.com/office/powerpoint/2010/main" val="316447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23</a:t>
            </a:fld>
            <a:endParaRPr lang="en-US"/>
          </a:p>
        </p:txBody>
      </p:sp>
    </p:spTree>
    <p:extLst>
      <p:ext uri="{BB962C8B-B14F-4D97-AF65-F5344CB8AC3E}">
        <p14:creationId xmlns:p14="http://schemas.microsoft.com/office/powerpoint/2010/main" val="2121132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24</a:t>
            </a:fld>
            <a:endParaRPr lang="en-US"/>
          </a:p>
        </p:txBody>
      </p:sp>
    </p:spTree>
    <p:extLst>
      <p:ext uri="{BB962C8B-B14F-4D97-AF65-F5344CB8AC3E}">
        <p14:creationId xmlns:p14="http://schemas.microsoft.com/office/powerpoint/2010/main" val="311119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7</a:t>
            </a:fld>
            <a:endParaRPr lang="en-US"/>
          </a:p>
        </p:txBody>
      </p:sp>
    </p:spTree>
    <p:extLst>
      <p:ext uri="{BB962C8B-B14F-4D97-AF65-F5344CB8AC3E}">
        <p14:creationId xmlns:p14="http://schemas.microsoft.com/office/powerpoint/2010/main" val="122924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8</a:t>
            </a:fld>
            <a:endParaRPr lang="en-US"/>
          </a:p>
        </p:txBody>
      </p:sp>
    </p:spTree>
    <p:extLst>
      <p:ext uri="{BB962C8B-B14F-4D97-AF65-F5344CB8AC3E}">
        <p14:creationId xmlns:p14="http://schemas.microsoft.com/office/powerpoint/2010/main" val="184538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9</a:t>
            </a:fld>
            <a:endParaRPr lang="en-US"/>
          </a:p>
        </p:txBody>
      </p:sp>
    </p:spTree>
    <p:extLst>
      <p:ext uri="{BB962C8B-B14F-4D97-AF65-F5344CB8AC3E}">
        <p14:creationId xmlns:p14="http://schemas.microsoft.com/office/powerpoint/2010/main" val="396937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10</a:t>
            </a:fld>
            <a:endParaRPr lang="en-US"/>
          </a:p>
        </p:txBody>
      </p:sp>
    </p:spTree>
    <p:extLst>
      <p:ext uri="{BB962C8B-B14F-4D97-AF65-F5344CB8AC3E}">
        <p14:creationId xmlns:p14="http://schemas.microsoft.com/office/powerpoint/2010/main" val="402511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11</a:t>
            </a:fld>
            <a:endParaRPr lang="en-US"/>
          </a:p>
        </p:txBody>
      </p:sp>
    </p:spTree>
    <p:extLst>
      <p:ext uri="{BB962C8B-B14F-4D97-AF65-F5344CB8AC3E}">
        <p14:creationId xmlns:p14="http://schemas.microsoft.com/office/powerpoint/2010/main" val="97043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12</a:t>
            </a:fld>
            <a:endParaRPr lang="en-US"/>
          </a:p>
        </p:txBody>
      </p:sp>
    </p:spTree>
    <p:extLst>
      <p:ext uri="{BB962C8B-B14F-4D97-AF65-F5344CB8AC3E}">
        <p14:creationId xmlns:p14="http://schemas.microsoft.com/office/powerpoint/2010/main" val="293145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13</a:t>
            </a:fld>
            <a:endParaRPr lang="en-US"/>
          </a:p>
        </p:txBody>
      </p:sp>
    </p:spTree>
    <p:extLst>
      <p:ext uri="{BB962C8B-B14F-4D97-AF65-F5344CB8AC3E}">
        <p14:creationId xmlns:p14="http://schemas.microsoft.com/office/powerpoint/2010/main" val="1644540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95000"/>
                  </a:schemeClr>
                </a:solidFill>
                <a:latin typeface="New bold"/>
              </a:rPr>
              <a:t>Obstacles in Finding the Relevant Scholarship</a:t>
            </a:r>
          </a:p>
          <a:p>
            <a:endParaRPr lang="en-US" dirty="0"/>
          </a:p>
        </p:txBody>
      </p:sp>
      <p:sp>
        <p:nvSpPr>
          <p:cNvPr id="4" name="Slide Number Placeholder 3"/>
          <p:cNvSpPr>
            <a:spLocks noGrp="1"/>
          </p:cNvSpPr>
          <p:nvPr>
            <p:ph type="sldNum" sz="quarter" idx="10"/>
          </p:nvPr>
        </p:nvSpPr>
        <p:spPr/>
        <p:txBody>
          <a:bodyPr/>
          <a:lstStyle/>
          <a:p>
            <a:fld id="{CDE7AD21-22EA-4E3D-ABEF-B1AA3C1699F2}" type="slidenum">
              <a:rPr lang="en-US" smtClean="0"/>
              <a:t>18</a:t>
            </a:fld>
            <a:endParaRPr lang="en-US"/>
          </a:p>
        </p:txBody>
      </p:sp>
    </p:spTree>
    <p:extLst>
      <p:ext uri="{BB962C8B-B14F-4D97-AF65-F5344CB8AC3E}">
        <p14:creationId xmlns:p14="http://schemas.microsoft.com/office/powerpoint/2010/main" val="245608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media/image15.png"/><Relationship Id="rId21" Type="http://schemas.openxmlformats.org/officeDocument/2006/relationships/image" Target="../media/image19.png"/><Relationship Id="rId17" Type="http://schemas.openxmlformats.org/officeDocument/2006/relationships/image" Target="../media/image7.svg"/><Relationship Id="rId2" Type="http://schemas.openxmlformats.org/officeDocument/2006/relationships/notesSlide" Target="../notesSlides/notesSlide5.xml"/><Relationship Id="rId16" Type="http://schemas.openxmlformats.org/officeDocument/2006/relationships/image" Target="../media/image4.png"/><Relationship Id="rId20"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6.png"/><Relationship Id="rId15" Type="http://schemas.openxmlformats.org/officeDocument/2006/relationships/image" Target="../media/image62.svg"/><Relationship Id="rId23" Type="http://schemas.openxmlformats.org/officeDocument/2006/relationships/image" Target="../media/image21.png"/><Relationship Id="rId19" Type="http://schemas.openxmlformats.org/officeDocument/2006/relationships/image" Target="../media/image210.svg"/><Relationship Id="rId4" Type="http://schemas.openxmlformats.org/officeDocument/2006/relationships/image" Target="../media/image50.svg"/><Relationship Id="rId22" Type="http://schemas.openxmlformats.org/officeDocument/2006/relationships/image" Target="../media/image20.png"/></Relationships>
</file>

<file path=ppt/slides/_rels/slide11.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media/image15.png"/><Relationship Id="rId21" Type="http://schemas.openxmlformats.org/officeDocument/2006/relationships/image" Target="../media/image31.png"/><Relationship Id="rId17" Type="http://schemas.openxmlformats.org/officeDocument/2006/relationships/image" Target="../media/image7.svg"/><Relationship Id="rId2" Type="http://schemas.openxmlformats.org/officeDocument/2006/relationships/notesSlide" Target="../notesSlides/notesSlide6.xml"/><Relationship Id="rId16" Type="http://schemas.openxmlformats.org/officeDocument/2006/relationships/image" Target="../media/image4.png"/><Relationship Id="rId20"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6.png"/><Relationship Id="rId15" Type="http://schemas.openxmlformats.org/officeDocument/2006/relationships/image" Target="../media/image62.svg"/><Relationship Id="rId19" Type="http://schemas.openxmlformats.org/officeDocument/2006/relationships/image" Target="../media/image210.sv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media/image15.png"/><Relationship Id="rId21" Type="http://schemas.openxmlformats.org/officeDocument/2006/relationships/image" Target="../media/image32.png"/><Relationship Id="rId17" Type="http://schemas.openxmlformats.org/officeDocument/2006/relationships/image" Target="../media/image7.svg"/><Relationship Id="rId2" Type="http://schemas.openxmlformats.org/officeDocument/2006/relationships/notesSlide" Target="../notesSlides/notesSlide7.xml"/><Relationship Id="rId16" Type="http://schemas.openxmlformats.org/officeDocument/2006/relationships/image" Target="../media/image4.png"/><Relationship Id="rId20"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6.png"/><Relationship Id="rId15" Type="http://schemas.openxmlformats.org/officeDocument/2006/relationships/image" Target="../media/image62.svg"/><Relationship Id="rId19" Type="http://schemas.openxmlformats.org/officeDocument/2006/relationships/image" Target="../media/image210.svg"/><Relationship Id="rId4" Type="http://schemas.openxmlformats.org/officeDocument/2006/relationships/image" Target="../media/image50.sv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210.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2.svg"/><Relationship Id="rId5" Type="http://schemas.openxmlformats.org/officeDocument/2006/relationships/image" Target="../media/image1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2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0.png"/><Relationship Id="rId10" Type="http://schemas.openxmlformats.org/officeDocument/2006/relationships/image" Target="../media/image23.svg"/><Relationship Id="rId4" Type="http://schemas.openxmlformats.org/officeDocument/2006/relationships/image" Target="../media/image39.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2.svg"/><Relationship Id="rId5" Type="http://schemas.openxmlformats.org/officeDocument/2006/relationships/image" Target="../media/image11.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media/image48.png"/><Relationship Id="rId21" Type="http://schemas.openxmlformats.org/officeDocument/2006/relationships/image" Target="../media/image49.png"/><Relationship Id="rId17" Type="http://schemas.openxmlformats.org/officeDocument/2006/relationships/image" Target="../media/image7.svg"/><Relationship Id="rId2" Type="http://schemas.openxmlformats.org/officeDocument/2006/relationships/notesSlide" Target="../notesSlides/notesSlide9.xml"/><Relationship Id="rId16" Type="http://schemas.openxmlformats.org/officeDocument/2006/relationships/image" Target="../media/image4.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0.svg"/><Relationship Id="rId15" Type="http://schemas.openxmlformats.org/officeDocument/2006/relationships/image" Target="../media/image62.svg"/><Relationship Id="rId23" Type="http://schemas.openxmlformats.org/officeDocument/2006/relationships/image" Target="../media/image212.svg"/><Relationship Id="rId19" Type="http://schemas.openxmlformats.org/officeDocument/2006/relationships/image" Target="../media/image210.svg"/><Relationship Id="rId4" Type="http://schemas.openxmlformats.org/officeDocument/2006/relationships/image" Target="../media/image15.png"/><Relationship Id="rId22"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7" Type="http://schemas.openxmlformats.org/officeDocument/2006/relationships/image" Target="../media/image5.web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2.svg"/><Relationship Id="rId5" Type="http://schemas.openxmlformats.org/officeDocument/2006/relationships/image" Target="../media/image11.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png"/><Relationship Id="rId10" Type="http://schemas.openxmlformats.org/officeDocument/2006/relationships/image" Target="../media/image21.png"/><Relationship Id="rId4" Type="http://schemas.openxmlformats.org/officeDocument/2006/relationships/image" Target="../media/image211.svg"/><Relationship Id="rId9" Type="http://schemas.openxmlformats.org/officeDocument/2006/relationships/image" Target="../media/image212.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1.sv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9.sv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7.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15.svg"/><Relationship Id="rId14" Type="http://schemas.openxmlformats.org/officeDocument/2006/relationships/image" Target="../media/image10.webp"/></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2.svg"/><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media/image15.png"/><Relationship Id="rId21" Type="http://schemas.openxmlformats.org/officeDocument/2006/relationships/image" Target="../media/image19.png"/><Relationship Id="rId17" Type="http://schemas.openxmlformats.org/officeDocument/2006/relationships/image" Target="../media/image7.svg"/><Relationship Id="rId2" Type="http://schemas.openxmlformats.org/officeDocument/2006/relationships/notesSlide" Target="../notesSlides/notesSlide3.xml"/><Relationship Id="rId16" Type="http://schemas.openxmlformats.org/officeDocument/2006/relationships/image" Target="../media/image4.png"/><Relationship Id="rId20"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6.png"/><Relationship Id="rId15" Type="http://schemas.openxmlformats.org/officeDocument/2006/relationships/image" Target="../media/image62.svg"/><Relationship Id="rId23" Type="http://schemas.openxmlformats.org/officeDocument/2006/relationships/image" Target="../media/image21.png"/><Relationship Id="rId19" Type="http://schemas.openxmlformats.org/officeDocument/2006/relationships/image" Target="../media/image210.svg"/><Relationship Id="rId4" Type="http://schemas.openxmlformats.org/officeDocument/2006/relationships/image" Target="../media/image50.sv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image" Target="../media/image210.sv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2879247" y="-1706196"/>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4"/>
            <a:stretch>
              <a:fillRect/>
            </a:stretch>
          </a:blipFill>
        </p:spPr>
      </p:sp>
      <p:grpSp>
        <p:nvGrpSpPr>
          <p:cNvPr id="5" name="Group 5"/>
          <p:cNvGrpSpPr/>
          <p:nvPr/>
        </p:nvGrpSpPr>
        <p:grpSpPr>
          <a:xfrm>
            <a:off x="2818631" y="2889503"/>
            <a:ext cx="12615137" cy="4435899"/>
            <a:chOff x="0" y="0"/>
            <a:chExt cx="1893788" cy="665919"/>
          </a:xfrm>
        </p:grpSpPr>
        <p:sp>
          <p:nvSpPr>
            <p:cNvPr id="6" name="Freeform 6"/>
            <p:cNvSpPr/>
            <p:nvPr/>
          </p:nvSpPr>
          <p:spPr>
            <a:xfrm>
              <a:off x="0" y="0"/>
              <a:ext cx="1893788" cy="665919"/>
            </a:xfrm>
            <a:custGeom>
              <a:avLst/>
              <a:gdLst/>
              <a:ahLst/>
              <a:cxnLst/>
              <a:rect l="l" t="t" r="r" b="b"/>
              <a:pathLst>
                <a:path w="1893788" h="665919">
                  <a:moveTo>
                    <a:pt x="0" y="0"/>
                  </a:moveTo>
                  <a:lnTo>
                    <a:pt x="1893788" y="0"/>
                  </a:lnTo>
                  <a:lnTo>
                    <a:pt x="1893788" y="665919"/>
                  </a:lnTo>
                  <a:lnTo>
                    <a:pt x="0" y="665919"/>
                  </a:lnTo>
                  <a:close/>
                </a:path>
              </a:pathLst>
            </a:custGeom>
            <a:solidFill>
              <a:srgbClr val="000000">
                <a:alpha val="0"/>
              </a:srgbClr>
            </a:solidFill>
            <a:ln w="38100" cap="sq">
              <a:solidFill>
                <a:srgbClr val="FEFFFF"/>
              </a:solidFill>
              <a:prstDash val="solid"/>
              <a:miter/>
            </a:ln>
          </p:spPr>
        </p:sp>
        <p:sp>
          <p:nvSpPr>
            <p:cNvPr id="7" name="TextBox 7"/>
            <p:cNvSpPr txBox="1"/>
            <p:nvPr/>
          </p:nvSpPr>
          <p:spPr>
            <a:xfrm>
              <a:off x="0" y="-19050"/>
              <a:ext cx="1893788" cy="684969"/>
            </a:xfrm>
            <a:prstGeom prst="rect">
              <a:avLst/>
            </a:prstGeom>
          </p:spPr>
          <p:txBody>
            <a:bodyPr lIns="50800" tIns="50800" rIns="50800" bIns="50800" rtlCol="0" anchor="ctr"/>
            <a:lstStyle/>
            <a:p>
              <a:pPr algn="ctr">
                <a:lnSpc>
                  <a:spcPts val="2859"/>
                </a:lnSpc>
              </a:pPr>
              <a:endParaRPr>
                <a:ln w="0"/>
                <a:solidFill>
                  <a:schemeClr val="accent1"/>
                </a:solidFill>
                <a:effectLst>
                  <a:outerShdw blurRad="38100" dist="25400" dir="5400000" algn="ctr" rotWithShape="0">
                    <a:srgbClr val="6E747A">
                      <a:alpha val="43000"/>
                    </a:srgbClr>
                  </a:outerShdw>
                </a:effectLst>
                <a:latin typeface="Bahnschrift SemiBold" panose="020B0502040204020203" pitchFamily="34" charset="0"/>
              </a:endParaRPr>
            </a:p>
          </p:txBody>
        </p:sp>
      </p:grpSp>
      <p:sp>
        <p:nvSpPr>
          <p:cNvPr id="9" name="TextBox 9"/>
          <p:cNvSpPr txBox="1"/>
          <p:nvPr/>
        </p:nvSpPr>
        <p:spPr>
          <a:xfrm>
            <a:off x="3059321" y="3246159"/>
            <a:ext cx="12374447" cy="1302729"/>
          </a:xfrm>
          <a:prstGeom prst="rect">
            <a:avLst/>
          </a:prstGeom>
        </p:spPr>
        <p:txBody>
          <a:bodyPr wrap="square" lIns="0" tIns="0" rIns="0" bIns="0" rtlCol="0" anchor="t">
            <a:spAutoFit/>
          </a:bodyPr>
          <a:lstStyle/>
          <a:p>
            <a:pPr algn="ctr">
              <a:lnSpc>
                <a:spcPts val="11280"/>
              </a:lnSpc>
            </a:pPr>
            <a:r>
              <a:rPr lang="en-US" sz="8173" b="1" spc="2002" dirty="0" smtClean="0">
                <a:solidFill>
                  <a:schemeClr val="bg1"/>
                </a:solidFill>
                <a:latin typeface="Bahnschrift SemiBold" panose="020B0502040204020203" pitchFamily="34" charset="0"/>
              </a:rPr>
              <a:t>EASEASSIST</a:t>
            </a:r>
            <a:endParaRPr lang="en-US" sz="8173" b="1" spc="2002" dirty="0">
              <a:solidFill>
                <a:schemeClr val="bg1"/>
              </a:solidFill>
              <a:latin typeface="Bahnschrift SemiBold" panose="020B0502040204020203" pitchFamily="34" charset="0"/>
            </a:endParaRPr>
          </a:p>
        </p:txBody>
      </p:sp>
      <p:sp>
        <p:nvSpPr>
          <p:cNvPr id="10" name="Freeform 10"/>
          <p:cNvSpPr/>
          <p:nvPr/>
        </p:nvSpPr>
        <p:spPr>
          <a:xfrm>
            <a:off x="14454076" y="-2779293"/>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96598" y="1469639"/>
            <a:ext cx="3086803" cy="2248412"/>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377766" y="8416116"/>
            <a:ext cx="4191000" cy="1569660"/>
          </a:xfrm>
          <a:prstGeom prst="rect">
            <a:avLst/>
          </a:prstGeom>
          <a:noFill/>
        </p:spPr>
        <p:txBody>
          <a:bodyPr wrap="square" rtlCol="0">
            <a:spAutoFit/>
          </a:bodyPr>
          <a:lstStyle/>
          <a:p>
            <a:r>
              <a:rPr lang="en-US" sz="2400" b="1" dirty="0" smtClean="0">
                <a:solidFill>
                  <a:schemeClr val="bg1"/>
                </a:solidFill>
                <a:latin typeface="Bahnschrift SemiBold" panose="020B0502040204020203" pitchFamily="34" charset="0"/>
              </a:rPr>
              <a:t>Team members </a:t>
            </a:r>
          </a:p>
          <a:p>
            <a:r>
              <a:rPr lang="en-US" sz="2400" dirty="0" smtClean="0">
                <a:solidFill>
                  <a:schemeClr val="bg1"/>
                </a:solidFill>
                <a:latin typeface="Bahnschrift SemiBold" panose="020B0502040204020203" pitchFamily="34" charset="0"/>
              </a:rPr>
              <a:t>Alina Asim 20i-0628</a:t>
            </a:r>
          </a:p>
          <a:p>
            <a:r>
              <a:rPr lang="en-US" sz="2400" dirty="0" err="1" smtClean="0">
                <a:solidFill>
                  <a:schemeClr val="bg1"/>
                </a:solidFill>
                <a:latin typeface="Bahnschrift SemiBold" panose="020B0502040204020203" pitchFamily="34" charset="0"/>
              </a:rPr>
              <a:t>Maryum</a:t>
            </a:r>
            <a:r>
              <a:rPr lang="en-US" sz="2400" dirty="0" smtClean="0">
                <a:solidFill>
                  <a:schemeClr val="bg1"/>
                </a:solidFill>
                <a:latin typeface="Bahnschrift SemiBold" panose="020B0502040204020203" pitchFamily="34" charset="0"/>
              </a:rPr>
              <a:t> Zafar 20i-1874</a:t>
            </a:r>
          </a:p>
          <a:p>
            <a:r>
              <a:rPr lang="en-US" sz="2400" dirty="0" err="1" smtClean="0">
                <a:solidFill>
                  <a:schemeClr val="bg1"/>
                </a:solidFill>
                <a:latin typeface="Bahnschrift SemiBold" panose="020B0502040204020203" pitchFamily="34" charset="0"/>
              </a:rPr>
              <a:t>Shayan</a:t>
            </a:r>
            <a:r>
              <a:rPr lang="en-US" sz="2400" dirty="0" smtClean="0">
                <a:solidFill>
                  <a:schemeClr val="bg1"/>
                </a:solidFill>
                <a:latin typeface="Bahnschrift SemiBold" panose="020B0502040204020203" pitchFamily="34" charset="0"/>
              </a:rPr>
              <a:t> Khan 19i-0743</a:t>
            </a:r>
          </a:p>
        </p:txBody>
      </p:sp>
      <p:sp>
        <p:nvSpPr>
          <p:cNvPr id="15" name="Freeform 10"/>
          <p:cNvSpPr/>
          <p:nvPr/>
        </p:nvSpPr>
        <p:spPr>
          <a:xfrm>
            <a:off x="1468998" y="7379676"/>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sp>
      <p:sp>
        <p:nvSpPr>
          <p:cNvPr id="16" name="TextBox 15"/>
          <p:cNvSpPr txBox="1"/>
          <p:nvPr/>
        </p:nvSpPr>
        <p:spPr>
          <a:xfrm>
            <a:off x="10986945" y="9154779"/>
            <a:ext cx="4191000" cy="830997"/>
          </a:xfrm>
          <a:prstGeom prst="rect">
            <a:avLst/>
          </a:prstGeom>
          <a:noFill/>
        </p:spPr>
        <p:txBody>
          <a:bodyPr wrap="square" rtlCol="0">
            <a:spAutoFit/>
          </a:bodyPr>
          <a:lstStyle/>
          <a:p>
            <a:r>
              <a:rPr lang="en-US" sz="2400" b="1" dirty="0" smtClean="0">
                <a:solidFill>
                  <a:schemeClr val="bg1"/>
                </a:solidFill>
                <a:latin typeface="Bahnschrift SemiBold" panose="020B0502040204020203" pitchFamily="34" charset="0"/>
              </a:rPr>
              <a:t>Supervisor </a:t>
            </a:r>
          </a:p>
          <a:p>
            <a:r>
              <a:rPr lang="en-US" sz="2400" dirty="0" smtClean="0">
                <a:solidFill>
                  <a:schemeClr val="bg1"/>
                </a:solidFill>
                <a:latin typeface="Bahnschrift SemiBold" panose="020B0502040204020203" pitchFamily="34" charset="0"/>
              </a:rPr>
              <a:t>Ms. </a:t>
            </a:r>
            <a:r>
              <a:rPr lang="en-US" sz="2400" dirty="0" err="1" smtClean="0">
                <a:solidFill>
                  <a:schemeClr val="bg1"/>
                </a:solidFill>
                <a:latin typeface="Bahnschrift SemiBold" panose="020B0502040204020203" pitchFamily="34" charset="0"/>
              </a:rPr>
              <a:t>Maheen</a:t>
            </a:r>
            <a:r>
              <a:rPr lang="en-US" sz="2400" dirty="0" smtClean="0">
                <a:solidFill>
                  <a:schemeClr val="bg1"/>
                </a:solidFill>
                <a:latin typeface="Bahnschrift SemiBold" panose="020B0502040204020203" pitchFamily="34" charset="0"/>
              </a:rPr>
              <a:t> Arshad </a:t>
            </a:r>
          </a:p>
        </p:txBody>
      </p:sp>
      <p:sp>
        <p:nvSpPr>
          <p:cNvPr id="8" name="TextBox 7"/>
          <p:cNvSpPr txBox="1"/>
          <p:nvPr/>
        </p:nvSpPr>
        <p:spPr>
          <a:xfrm>
            <a:off x="5791200" y="4914900"/>
            <a:ext cx="7543800" cy="523220"/>
          </a:xfrm>
          <a:prstGeom prst="rect">
            <a:avLst/>
          </a:prstGeom>
          <a:noFill/>
        </p:spPr>
        <p:txBody>
          <a:bodyPr wrap="square" rtlCol="0">
            <a:spAutoFit/>
          </a:bodyPr>
          <a:lstStyle/>
          <a:p>
            <a:r>
              <a:rPr lang="en-US" sz="2800" b="1" dirty="0" smtClean="0">
                <a:solidFill>
                  <a:schemeClr val="bg1"/>
                </a:solidFill>
                <a:latin typeface="Bahnschrift SemiBold" panose="020B0502040204020203" pitchFamily="34" charset="0"/>
              </a:rPr>
              <a:t>Where dreams and opportunities converge</a:t>
            </a:r>
            <a:endParaRPr lang="en-US" sz="2800" b="1" dirty="0">
              <a:solidFill>
                <a:schemeClr val="bg1"/>
              </a:solidFill>
              <a:latin typeface="Bahnschrift SemiBold"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4" name="Freeform 3"/>
          <p:cNvSpPr/>
          <p:nvPr/>
        </p:nvSpPr>
        <p:spPr>
          <a:xfrm rot="2366394" flipV="1">
            <a:off x="808769" y="4538794"/>
            <a:ext cx="1186338" cy="1343213"/>
          </a:xfrm>
          <a:custGeom>
            <a:avLst/>
            <a:gdLst/>
            <a:ahLst/>
            <a:cxnLst/>
            <a:rect l="l" t="t" r="r" b="b"/>
            <a:pathLst>
              <a:path w="1186338" h="1343213">
                <a:moveTo>
                  <a:pt x="0" y="1343213"/>
                </a:moveTo>
                <a:lnTo>
                  <a:pt x="1186338" y="1343213"/>
                </a:lnTo>
                <a:lnTo>
                  <a:pt x="1186338" y="0"/>
                </a:lnTo>
                <a:lnTo>
                  <a:pt x="0" y="0"/>
                </a:lnTo>
                <a:lnTo>
                  <a:pt x="0" y="1343213"/>
                </a:lnTo>
                <a:close/>
              </a:path>
            </a:pathLst>
          </a:custGeom>
          <a:blipFill>
            <a:blip r:embed="rId3">
              <a:extLst>
                <a:ext uri="{96DAC541-7B7A-43D3-8B79-37D633B846F1}">
                  <asvg:svgBlip xmlns:asvg="http://schemas.microsoft.com/office/drawing/2016/SVG/main" xmlns="" r:embed="rId4"/>
                </a:ext>
              </a:extLst>
            </a:blip>
            <a:stretch>
              <a:fillRect r="-178783" b="-36791"/>
            </a:stretch>
          </a:blipFill>
        </p:spPr>
      </p:sp>
      <p:sp>
        <p:nvSpPr>
          <p:cNvPr id="45" name="TextBox 14"/>
          <p:cNvSpPr txBox="1"/>
          <p:nvPr/>
        </p:nvSpPr>
        <p:spPr>
          <a:xfrm rot="2427063">
            <a:off x="10070579" y="4065707"/>
            <a:ext cx="2659185" cy="2493932"/>
          </a:xfrm>
          <a:prstGeom prst="rect">
            <a:avLst/>
          </a:prstGeom>
        </p:spPr>
        <p:txBody>
          <a:bodyPr lIns="50800" tIns="50800" rIns="50800" bIns="50800" rtlCol="0" anchor="ctr"/>
          <a:lstStyle/>
          <a:p>
            <a:pPr algn="ctr">
              <a:lnSpc>
                <a:spcPts val="2033"/>
              </a:lnSpc>
            </a:pPr>
            <a:endParaRPr>
              <a:solidFill>
                <a:schemeClr val="bg1"/>
              </a:solidFill>
              <a:latin typeface="Bahnschrift SemiBold" panose="020B0502040204020203" pitchFamily="34" charset="0"/>
            </a:endParaRPr>
          </a:p>
        </p:txBody>
      </p:sp>
      <p:sp>
        <p:nvSpPr>
          <p:cNvPr id="60" name="TextBox 29"/>
          <p:cNvSpPr txBox="1"/>
          <p:nvPr/>
        </p:nvSpPr>
        <p:spPr>
          <a:xfrm>
            <a:off x="4818143" y="198695"/>
            <a:ext cx="7699267" cy="2119747"/>
          </a:xfrm>
          <a:prstGeom prst="rect">
            <a:avLst/>
          </a:prstGeom>
        </p:spPr>
        <p:txBody>
          <a:bodyPr lIns="0" tIns="0" rIns="0" bIns="0" rtlCol="0" anchor="t">
            <a:spAutoFit/>
          </a:bodyPr>
          <a:lstStyle/>
          <a:p>
            <a:pPr algn="ctr">
              <a:lnSpc>
                <a:spcPts val="8740"/>
              </a:lnSpc>
            </a:pPr>
            <a:r>
              <a:rPr lang="en-US" sz="6333" dirty="0" smtClean="0">
                <a:solidFill>
                  <a:schemeClr val="bg1"/>
                </a:solidFill>
                <a:latin typeface="Bahnschrift SemiBold" panose="020B0502040204020203" pitchFamily="34" charset="0"/>
              </a:rPr>
              <a:t>Features we Implemented</a:t>
            </a:r>
            <a:endParaRPr lang="en-US" sz="6333" dirty="0">
              <a:solidFill>
                <a:schemeClr val="bg1"/>
              </a:solidFill>
              <a:latin typeface="Bahnschrift SemiBold" panose="020B0502040204020203" pitchFamily="34" charset="0"/>
            </a:endParaRPr>
          </a:p>
        </p:txBody>
      </p:sp>
      <p:grpSp>
        <p:nvGrpSpPr>
          <p:cNvPr id="3" name="Group 2"/>
          <p:cNvGrpSpPr/>
          <p:nvPr/>
        </p:nvGrpSpPr>
        <p:grpSpPr>
          <a:xfrm>
            <a:off x="1993098" y="2695932"/>
            <a:ext cx="9711171" cy="1272944"/>
            <a:chOff x="1264917" y="2812036"/>
            <a:chExt cx="9575779" cy="1272944"/>
          </a:xfrm>
        </p:grpSpPr>
        <p:sp>
          <p:nvSpPr>
            <p:cNvPr id="56" name="TextBox 25"/>
            <p:cNvSpPr txBox="1"/>
            <p:nvPr/>
          </p:nvSpPr>
          <p:spPr>
            <a:xfrm>
              <a:off x="1264917" y="2812036"/>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1.</a:t>
              </a:r>
            </a:p>
          </p:txBody>
        </p:sp>
        <p:sp>
          <p:nvSpPr>
            <p:cNvPr id="57" name="TextBox 26"/>
            <p:cNvSpPr txBox="1"/>
            <p:nvPr/>
          </p:nvSpPr>
          <p:spPr>
            <a:xfrm>
              <a:off x="5163318" y="2812036"/>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2.</a:t>
              </a:r>
            </a:p>
          </p:txBody>
        </p:sp>
        <p:sp>
          <p:nvSpPr>
            <p:cNvPr id="58" name="TextBox 27"/>
            <p:cNvSpPr txBox="1"/>
            <p:nvPr/>
          </p:nvSpPr>
          <p:spPr>
            <a:xfrm>
              <a:off x="9338785" y="2884690"/>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3.</a:t>
              </a:r>
            </a:p>
          </p:txBody>
        </p:sp>
        <p:sp>
          <p:nvSpPr>
            <p:cNvPr id="62" name="AutoShape 31"/>
            <p:cNvSpPr/>
            <p:nvPr/>
          </p:nvSpPr>
          <p:spPr>
            <a:xfrm flipH="1">
              <a:off x="2770493" y="3452235"/>
              <a:ext cx="2091667" cy="17573"/>
            </a:xfrm>
            <a:prstGeom prst="line">
              <a:avLst/>
            </a:prstGeom>
            <a:ln w="38100" cap="flat">
              <a:solidFill>
                <a:srgbClr val="3CBDBB"/>
              </a:solidFill>
              <a:prstDash val="solid"/>
              <a:headEnd type="none" w="sm" len="sm"/>
              <a:tailEnd type="none" w="sm" len="sm"/>
            </a:ln>
          </p:spPr>
        </p:sp>
        <p:sp>
          <p:nvSpPr>
            <p:cNvPr id="63" name="AutoShape 32"/>
            <p:cNvSpPr/>
            <p:nvPr/>
          </p:nvSpPr>
          <p:spPr>
            <a:xfrm flipH="1" flipV="1">
              <a:off x="6821891" y="3461022"/>
              <a:ext cx="2049295" cy="0"/>
            </a:xfrm>
            <a:prstGeom prst="line">
              <a:avLst/>
            </a:prstGeom>
            <a:ln w="38100" cap="flat">
              <a:solidFill>
                <a:srgbClr val="3CBDBB"/>
              </a:solidFill>
              <a:prstDash val="solid"/>
              <a:headEnd type="none" w="sm" len="sm"/>
              <a:tailEnd type="none" w="sm" len="sm"/>
            </a:ln>
          </p:spPr>
        </p:sp>
        <p:sp>
          <p:nvSpPr>
            <p:cNvPr id="67" name="Freeform 36"/>
            <p:cNvSpPr/>
            <p:nvPr/>
          </p:nvSpPr>
          <p:spPr>
            <a:xfrm>
              <a:off x="1926831" y="3041924"/>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sp>
          <p:nvSpPr>
            <p:cNvPr id="68" name="Freeform 37"/>
            <p:cNvSpPr/>
            <p:nvPr/>
          </p:nvSpPr>
          <p:spPr>
            <a:xfrm>
              <a:off x="6100255" y="3041924"/>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sp>
          <p:nvSpPr>
            <p:cNvPr id="69" name="Freeform 38"/>
            <p:cNvSpPr/>
            <p:nvPr/>
          </p:nvSpPr>
          <p:spPr>
            <a:xfrm>
              <a:off x="10283067" y="3034520"/>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grpSp>
      <p:sp>
        <p:nvSpPr>
          <p:cNvPr id="84" name="TextBox 53"/>
          <p:cNvSpPr txBox="1"/>
          <p:nvPr/>
        </p:nvSpPr>
        <p:spPr>
          <a:xfrm>
            <a:off x="1586691" y="6272407"/>
            <a:ext cx="3684086" cy="538609"/>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User Profile </a:t>
            </a:r>
            <a:endParaRPr lang="en-US" sz="2982" dirty="0">
              <a:solidFill>
                <a:schemeClr val="bg1"/>
              </a:solidFill>
              <a:latin typeface="Bahnschrift SemiBold" panose="020B0502040204020203" pitchFamily="34" charset="0"/>
            </a:endParaRPr>
          </a:p>
        </p:txBody>
      </p:sp>
      <p:sp>
        <p:nvSpPr>
          <p:cNvPr id="85" name="TextBox 54"/>
          <p:cNvSpPr txBox="1"/>
          <p:nvPr/>
        </p:nvSpPr>
        <p:spPr>
          <a:xfrm>
            <a:off x="5582309" y="6293048"/>
            <a:ext cx="3920088" cy="538609"/>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Doc-wallet</a:t>
            </a:r>
            <a:endParaRPr lang="en-US" sz="2982" dirty="0">
              <a:solidFill>
                <a:schemeClr val="bg1"/>
              </a:solidFill>
              <a:latin typeface="Bahnschrift SemiBold" panose="020B0502040204020203" pitchFamily="34" charset="0"/>
            </a:endParaRPr>
          </a:p>
        </p:txBody>
      </p:sp>
      <p:sp>
        <p:nvSpPr>
          <p:cNvPr id="88" name="Freeform 3"/>
          <p:cNvSpPr/>
          <p:nvPr/>
        </p:nvSpPr>
        <p:spPr>
          <a:xfrm rot="16200000">
            <a:off x="15985181" y="-2057401"/>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89" name="Freeform 2"/>
          <p:cNvSpPr/>
          <p:nvPr/>
        </p:nvSpPr>
        <p:spPr>
          <a:xfrm>
            <a:off x="-1305348" y="810082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93" name="TextBox 53"/>
          <p:cNvSpPr txBox="1"/>
          <p:nvPr/>
        </p:nvSpPr>
        <p:spPr>
          <a:xfrm>
            <a:off x="9756483" y="6300330"/>
            <a:ext cx="3684086" cy="482761"/>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Web scraping  </a:t>
            </a:r>
            <a:endParaRPr lang="en-US" sz="2982" dirty="0">
              <a:solidFill>
                <a:schemeClr val="bg1"/>
              </a:solidFill>
              <a:latin typeface="Bahnschrift SemiBold" panose="020B0502040204020203" pitchFamily="34" charset="0"/>
            </a:endParaRPr>
          </a:p>
        </p:txBody>
      </p:sp>
      <p:pic>
        <p:nvPicPr>
          <p:cNvPr id="5" name="Picture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88150" y="4253968"/>
            <a:ext cx="1705248" cy="1705248"/>
          </a:xfrm>
          <a:prstGeom prst="rect">
            <a:avLst/>
          </a:prstGeom>
        </p:spPr>
      </p:pic>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420785" y="4022162"/>
            <a:ext cx="1998871" cy="1998871"/>
          </a:xfrm>
          <a:prstGeom prst="rect">
            <a:avLst/>
          </a:prstGeom>
        </p:spPr>
      </p:pic>
      <p:sp>
        <p:nvSpPr>
          <p:cNvPr id="23" name="AutoShape 32"/>
          <p:cNvSpPr/>
          <p:nvPr/>
        </p:nvSpPr>
        <p:spPr>
          <a:xfrm flipH="1" flipV="1">
            <a:off x="11916165" y="3513475"/>
            <a:ext cx="2078270" cy="0"/>
          </a:xfrm>
          <a:prstGeom prst="line">
            <a:avLst/>
          </a:prstGeom>
          <a:ln w="38100" cap="flat">
            <a:solidFill>
              <a:srgbClr val="3CBDBB"/>
            </a:solidFill>
            <a:prstDash val="solid"/>
            <a:headEnd type="none" w="sm" len="sm"/>
            <a:tailEnd type="none" w="sm" len="sm"/>
          </a:ln>
        </p:spPr>
      </p:sp>
      <p:sp>
        <p:nvSpPr>
          <p:cNvPr id="24" name="TextBox 27"/>
          <p:cNvSpPr txBox="1"/>
          <p:nvPr/>
        </p:nvSpPr>
        <p:spPr>
          <a:xfrm>
            <a:off x="14357355" y="2867165"/>
            <a:ext cx="1403316"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4</a:t>
            </a:r>
            <a:r>
              <a:rPr lang="en-US" sz="8152" dirty="0" smtClean="0">
                <a:solidFill>
                  <a:schemeClr val="bg1"/>
                </a:solidFill>
                <a:latin typeface="Bahnschrift SemiBold" panose="020B0502040204020203" pitchFamily="34" charset="0"/>
              </a:rPr>
              <a:t>.</a:t>
            </a:r>
            <a:endParaRPr lang="en-US" sz="8152" dirty="0">
              <a:solidFill>
                <a:schemeClr val="bg1"/>
              </a:solidFill>
              <a:latin typeface="Bahnschrift SemiBold" panose="020B0502040204020203" pitchFamily="34" charset="0"/>
            </a:endParaRPr>
          </a:p>
        </p:txBody>
      </p:sp>
      <p:sp>
        <p:nvSpPr>
          <p:cNvPr id="25" name="Freeform 38"/>
          <p:cNvSpPr/>
          <p:nvPr/>
        </p:nvSpPr>
        <p:spPr>
          <a:xfrm>
            <a:off x="15374262" y="3103164"/>
            <a:ext cx="565513"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pic>
        <p:nvPicPr>
          <p:cNvPr id="2" name="Picture 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837926" y="4182685"/>
            <a:ext cx="1746512" cy="1746512"/>
          </a:xfrm>
          <a:prstGeom prst="rect">
            <a:avLst/>
          </a:prstGeom>
        </p:spPr>
      </p:pic>
      <p:pic>
        <p:nvPicPr>
          <p:cNvPr id="6" name="Picture 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4490639" y="4253968"/>
            <a:ext cx="1418332" cy="1418332"/>
          </a:xfrm>
          <a:prstGeom prst="rect">
            <a:avLst/>
          </a:prstGeom>
        </p:spPr>
      </p:pic>
      <p:sp>
        <p:nvSpPr>
          <p:cNvPr id="28" name="TextBox 54"/>
          <p:cNvSpPr txBox="1"/>
          <p:nvPr/>
        </p:nvSpPr>
        <p:spPr>
          <a:xfrm>
            <a:off x="13450968" y="6300330"/>
            <a:ext cx="4625839" cy="538609"/>
          </a:xfrm>
          <a:prstGeom prst="rect">
            <a:avLst/>
          </a:prstGeom>
        </p:spPr>
        <p:txBody>
          <a:bodyPr wrap="square"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Recommendation model</a:t>
            </a:r>
            <a:endParaRPr lang="en-US" sz="2982"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3260845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4" name="Freeform 3"/>
          <p:cNvSpPr/>
          <p:nvPr/>
        </p:nvSpPr>
        <p:spPr>
          <a:xfrm rot="2366394" flipV="1">
            <a:off x="808769" y="4538794"/>
            <a:ext cx="1186338" cy="1343213"/>
          </a:xfrm>
          <a:custGeom>
            <a:avLst/>
            <a:gdLst/>
            <a:ahLst/>
            <a:cxnLst/>
            <a:rect l="l" t="t" r="r" b="b"/>
            <a:pathLst>
              <a:path w="1186338" h="1343213">
                <a:moveTo>
                  <a:pt x="0" y="1343213"/>
                </a:moveTo>
                <a:lnTo>
                  <a:pt x="1186338" y="1343213"/>
                </a:lnTo>
                <a:lnTo>
                  <a:pt x="1186338" y="0"/>
                </a:lnTo>
                <a:lnTo>
                  <a:pt x="0" y="0"/>
                </a:lnTo>
                <a:lnTo>
                  <a:pt x="0" y="1343213"/>
                </a:lnTo>
                <a:close/>
              </a:path>
            </a:pathLst>
          </a:custGeom>
          <a:blipFill>
            <a:blip r:embed="rId3">
              <a:extLst>
                <a:ext uri="{96DAC541-7B7A-43D3-8B79-37D633B846F1}">
                  <asvg:svgBlip xmlns:asvg="http://schemas.microsoft.com/office/drawing/2016/SVG/main" xmlns="" r:embed="rId4"/>
                </a:ext>
              </a:extLst>
            </a:blip>
            <a:stretch>
              <a:fillRect r="-178783" b="-36791"/>
            </a:stretch>
          </a:blipFill>
        </p:spPr>
      </p:sp>
      <p:sp>
        <p:nvSpPr>
          <p:cNvPr id="45" name="TextBox 14"/>
          <p:cNvSpPr txBox="1"/>
          <p:nvPr/>
        </p:nvSpPr>
        <p:spPr>
          <a:xfrm rot="2427063">
            <a:off x="10070579" y="4065707"/>
            <a:ext cx="2659185" cy="2493932"/>
          </a:xfrm>
          <a:prstGeom prst="rect">
            <a:avLst/>
          </a:prstGeom>
        </p:spPr>
        <p:txBody>
          <a:bodyPr lIns="50800" tIns="50800" rIns="50800" bIns="50800" rtlCol="0" anchor="ctr"/>
          <a:lstStyle/>
          <a:p>
            <a:pPr algn="ctr">
              <a:lnSpc>
                <a:spcPts val="2033"/>
              </a:lnSpc>
            </a:pPr>
            <a:endParaRPr>
              <a:solidFill>
                <a:schemeClr val="bg1"/>
              </a:solidFill>
              <a:latin typeface="Bahnschrift SemiBold" panose="020B0502040204020203" pitchFamily="34" charset="0"/>
            </a:endParaRPr>
          </a:p>
        </p:txBody>
      </p:sp>
      <p:sp>
        <p:nvSpPr>
          <p:cNvPr id="60" name="TextBox 29"/>
          <p:cNvSpPr txBox="1"/>
          <p:nvPr/>
        </p:nvSpPr>
        <p:spPr>
          <a:xfrm>
            <a:off x="4800600" y="421406"/>
            <a:ext cx="7699267" cy="1004057"/>
          </a:xfrm>
          <a:prstGeom prst="rect">
            <a:avLst/>
          </a:prstGeom>
        </p:spPr>
        <p:txBody>
          <a:bodyPr lIns="0" tIns="0" rIns="0" bIns="0" rtlCol="0" anchor="t">
            <a:spAutoFit/>
          </a:bodyPr>
          <a:lstStyle/>
          <a:p>
            <a:pPr algn="ctr">
              <a:lnSpc>
                <a:spcPts val="8740"/>
              </a:lnSpc>
            </a:pPr>
            <a:r>
              <a:rPr lang="en-US" sz="6333" dirty="0" smtClean="0">
                <a:solidFill>
                  <a:schemeClr val="bg1"/>
                </a:solidFill>
                <a:latin typeface="Bahnschrift SemiBold" panose="020B0502040204020203" pitchFamily="34" charset="0"/>
              </a:rPr>
              <a:t>Profile</a:t>
            </a:r>
            <a:endParaRPr lang="en-US" sz="6333" dirty="0">
              <a:solidFill>
                <a:schemeClr val="bg1"/>
              </a:solidFill>
              <a:latin typeface="Bahnschrift SemiBold" panose="020B0502040204020203" pitchFamily="34" charset="0"/>
            </a:endParaRPr>
          </a:p>
        </p:txBody>
      </p:sp>
      <p:sp>
        <p:nvSpPr>
          <p:cNvPr id="56" name="TextBox 25"/>
          <p:cNvSpPr txBox="1"/>
          <p:nvPr/>
        </p:nvSpPr>
        <p:spPr>
          <a:xfrm>
            <a:off x="1586691" y="2597882"/>
            <a:ext cx="1403316"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1.</a:t>
            </a:r>
          </a:p>
        </p:txBody>
      </p:sp>
      <p:sp>
        <p:nvSpPr>
          <p:cNvPr id="62" name="AutoShape 31"/>
          <p:cNvSpPr/>
          <p:nvPr/>
        </p:nvSpPr>
        <p:spPr>
          <a:xfrm flipH="1">
            <a:off x="3156334" y="3336131"/>
            <a:ext cx="2121241" cy="17573"/>
          </a:xfrm>
          <a:prstGeom prst="line">
            <a:avLst/>
          </a:prstGeom>
          <a:ln w="38100" cap="flat">
            <a:solidFill>
              <a:srgbClr val="3CBDBB"/>
            </a:solidFill>
            <a:prstDash val="solid"/>
            <a:headEnd type="none" w="sm" len="sm"/>
            <a:tailEnd type="none" w="sm" len="sm"/>
          </a:ln>
        </p:spPr>
      </p:sp>
      <p:sp>
        <p:nvSpPr>
          <p:cNvPr id="67" name="Freeform 36"/>
          <p:cNvSpPr/>
          <p:nvPr/>
        </p:nvSpPr>
        <p:spPr>
          <a:xfrm>
            <a:off x="2300743" y="2925820"/>
            <a:ext cx="565513"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sp>
        <p:nvSpPr>
          <p:cNvPr id="84" name="TextBox 53"/>
          <p:cNvSpPr txBox="1"/>
          <p:nvPr/>
        </p:nvSpPr>
        <p:spPr>
          <a:xfrm>
            <a:off x="1586691" y="6272407"/>
            <a:ext cx="3684086" cy="538609"/>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User Profile </a:t>
            </a:r>
            <a:endParaRPr lang="en-US" sz="2982" dirty="0">
              <a:solidFill>
                <a:schemeClr val="bg1"/>
              </a:solidFill>
              <a:latin typeface="Bahnschrift SemiBold" panose="020B0502040204020203" pitchFamily="34" charset="0"/>
            </a:endParaRPr>
          </a:p>
        </p:txBody>
      </p:sp>
      <p:sp>
        <p:nvSpPr>
          <p:cNvPr id="88" name="Freeform 3"/>
          <p:cNvSpPr/>
          <p:nvPr/>
        </p:nvSpPr>
        <p:spPr>
          <a:xfrm rot="16200000">
            <a:off x="15985181" y="-2057401"/>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89" name="Freeform 2"/>
          <p:cNvSpPr/>
          <p:nvPr/>
        </p:nvSpPr>
        <p:spPr>
          <a:xfrm>
            <a:off x="-1305348" y="810082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pic>
        <p:nvPicPr>
          <p:cNvPr id="5" name="Picture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88150" y="4253968"/>
            <a:ext cx="1705248" cy="1705248"/>
          </a:xfrm>
          <a:prstGeom prst="rect">
            <a:avLst/>
          </a:prstGeom>
        </p:spPr>
      </p:pic>
      <p:pic>
        <p:nvPicPr>
          <p:cNvPr id="4" name="Picture 3"/>
          <p:cNvPicPr>
            <a:picLocks noChangeAspect="1"/>
          </p:cNvPicPr>
          <p:nvPr/>
        </p:nvPicPr>
        <p:blipFill>
          <a:blip r:embed="rId21"/>
          <a:stretch>
            <a:fillRect/>
          </a:stretch>
        </p:blipFill>
        <p:spPr>
          <a:xfrm>
            <a:off x="6441739" y="2805100"/>
            <a:ext cx="9181941" cy="4624400"/>
          </a:xfrm>
          <a:prstGeom prst="rect">
            <a:avLst/>
          </a:prstGeom>
        </p:spPr>
      </p:pic>
    </p:spTree>
    <p:extLst>
      <p:ext uri="{BB962C8B-B14F-4D97-AF65-F5344CB8AC3E}">
        <p14:creationId xmlns:p14="http://schemas.microsoft.com/office/powerpoint/2010/main" val="2061168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4" name="Freeform 3"/>
          <p:cNvSpPr/>
          <p:nvPr/>
        </p:nvSpPr>
        <p:spPr>
          <a:xfrm rot="2366394" flipV="1">
            <a:off x="808769" y="4538794"/>
            <a:ext cx="1186338" cy="1343213"/>
          </a:xfrm>
          <a:custGeom>
            <a:avLst/>
            <a:gdLst/>
            <a:ahLst/>
            <a:cxnLst/>
            <a:rect l="l" t="t" r="r" b="b"/>
            <a:pathLst>
              <a:path w="1186338" h="1343213">
                <a:moveTo>
                  <a:pt x="0" y="1343213"/>
                </a:moveTo>
                <a:lnTo>
                  <a:pt x="1186338" y="1343213"/>
                </a:lnTo>
                <a:lnTo>
                  <a:pt x="1186338" y="0"/>
                </a:lnTo>
                <a:lnTo>
                  <a:pt x="0" y="0"/>
                </a:lnTo>
                <a:lnTo>
                  <a:pt x="0" y="1343213"/>
                </a:lnTo>
                <a:close/>
              </a:path>
            </a:pathLst>
          </a:custGeom>
          <a:blipFill>
            <a:blip r:embed="rId3">
              <a:extLst>
                <a:ext uri="{96DAC541-7B7A-43D3-8B79-37D633B846F1}">
                  <asvg:svgBlip xmlns:asvg="http://schemas.microsoft.com/office/drawing/2016/SVG/main" xmlns="" r:embed="rId4"/>
                </a:ext>
              </a:extLst>
            </a:blip>
            <a:stretch>
              <a:fillRect r="-178783" b="-36791"/>
            </a:stretch>
          </a:blipFill>
        </p:spPr>
      </p:sp>
      <p:sp>
        <p:nvSpPr>
          <p:cNvPr id="45" name="TextBox 14"/>
          <p:cNvSpPr txBox="1"/>
          <p:nvPr/>
        </p:nvSpPr>
        <p:spPr>
          <a:xfrm rot="2427063">
            <a:off x="10070579" y="4065707"/>
            <a:ext cx="2659185" cy="2493932"/>
          </a:xfrm>
          <a:prstGeom prst="rect">
            <a:avLst/>
          </a:prstGeom>
        </p:spPr>
        <p:txBody>
          <a:bodyPr lIns="50800" tIns="50800" rIns="50800" bIns="50800" rtlCol="0" anchor="ctr"/>
          <a:lstStyle/>
          <a:p>
            <a:pPr algn="ctr">
              <a:lnSpc>
                <a:spcPts val="2033"/>
              </a:lnSpc>
            </a:pPr>
            <a:endParaRPr>
              <a:solidFill>
                <a:schemeClr val="bg1"/>
              </a:solidFill>
              <a:latin typeface="Bahnschrift SemiBold" panose="020B0502040204020203" pitchFamily="34" charset="0"/>
            </a:endParaRPr>
          </a:p>
        </p:txBody>
      </p:sp>
      <p:sp>
        <p:nvSpPr>
          <p:cNvPr id="60" name="TextBox 29"/>
          <p:cNvSpPr txBox="1"/>
          <p:nvPr/>
        </p:nvSpPr>
        <p:spPr>
          <a:xfrm>
            <a:off x="4800600" y="590996"/>
            <a:ext cx="7699267" cy="1004057"/>
          </a:xfrm>
          <a:prstGeom prst="rect">
            <a:avLst/>
          </a:prstGeom>
        </p:spPr>
        <p:txBody>
          <a:bodyPr lIns="0" tIns="0" rIns="0" bIns="0" rtlCol="0" anchor="t">
            <a:spAutoFit/>
          </a:bodyPr>
          <a:lstStyle/>
          <a:p>
            <a:pPr algn="ctr">
              <a:lnSpc>
                <a:spcPts val="8740"/>
              </a:lnSpc>
            </a:pPr>
            <a:r>
              <a:rPr lang="en-US" sz="6333" dirty="0" smtClean="0">
                <a:solidFill>
                  <a:schemeClr val="bg1"/>
                </a:solidFill>
                <a:latin typeface="Bahnschrift SemiBold" panose="020B0502040204020203" pitchFamily="34" charset="0"/>
              </a:rPr>
              <a:t>DocWallet</a:t>
            </a:r>
            <a:endParaRPr lang="en-US" sz="6333" dirty="0">
              <a:solidFill>
                <a:schemeClr val="bg1"/>
              </a:solidFill>
              <a:latin typeface="Bahnschrift SemiBold" panose="020B0502040204020203" pitchFamily="34" charset="0"/>
            </a:endParaRPr>
          </a:p>
        </p:txBody>
      </p:sp>
      <p:grpSp>
        <p:nvGrpSpPr>
          <p:cNvPr id="3" name="Group 2"/>
          <p:cNvGrpSpPr/>
          <p:nvPr/>
        </p:nvGrpSpPr>
        <p:grpSpPr>
          <a:xfrm>
            <a:off x="-1981200" y="2623702"/>
            <a:ext cx="9591340" cy="1272944"/>
            <a:chOff x="1264917" y="2812036"/>
            <a:chExt cx="9457619" cy="1272944"/>
          </a:xfrm>
        </p:grpSpPr>
        <p:sp>
          <p:nvSpPr>
            <p:cNvPr id="56" name="TextBox 25"/>
            <p:cNvSpPr txBox="1"/>
            <p:nvPr/>
          </p:nvSpPr>
          <p:spPr>
            <a:xfrm>
              <a:off x="1264917" y="2812036"/>
              <a:ext cx="1383751" cy="1200290"/>
            </a:xfrm>
            <a:prstGeom prst="rect">
              <a:avLst/>
            </a:prstGeom>
          </p:spPr>
          <p:txBody>
            <a:bodyPr lIns="0" tIns="0" rIns="0" bIns="0" rtlCol="0" anchor="t">
              <a:spAutoFit/>
            </a:bodyPr>
            <a:lstStyle/>
            <a:p>
              <a:pPr>
                <a:lnSpc>
                  <a:spcPts val="9293"/>
                </a:lnSpc>
              </a:pPr>
              <a:endParaRPr lang="en-US" sz="8152" dirty="0">
                <a:solidFill>
                  <a:schemeClr val="bg1"/>
                </a:solidFill>
                <a:latin typeface="Bahnschrift SemiBold" panose="020B0502040204020203" pitchFamily="34" charset="0"/>
              </a:endParaRPr>
            </a:p>
          </p:txBody>
        </p:sp>
        <p:sp>
          <p:nvSpPr>
            <p:cNvPr id="57" name="TextBox 26"/>
            <p:cNvSpPr txBox="1"/>
            <p:nvPr/>
          </p:nvSpPr>
          <p:spPr>
            <a:xfrm>
              <a:off x="5163318" y="2812036"/>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2.</a:t>
              </a:r>
            </a:p>
          </p:txBody>
        </p:sp>
        <p:sp>
          <p:nvSpPr>
            <p:cNvPr id="58" name="TextBox 27"/>
            <p:cNvSpPr txBox="1"/>
            <p:nvPr/>
          </p:nvSpPr>
          <p:spPr>
            <a:xfrm>
              <a:off x="9338785" y="2884690"/>
              <a:ext cx="1383751" cy="1200290"/>
            </a:xfrm>
            <a:prstGeom prst="rect">
              <a:avLst/>
            </a:prstGeom>
          </p:spPr>
          <p:txBody>
            <a:bodyPr lIns="0" tIns="0" rIns="0" bIns="0" rtlCol="0" anchor="t">
              <a:spAutoFit/>
            </a:bodyPr>
            <a:lstStyle/>
            <a:p>
              <a:pPr>
                <a:lnSpc>
                  <a:spcPts val="9293"/>
                </a:lnSpc>
              </a:pPr>
              <a:endParaRPr lang="en-US" sz="8152" dirty="0">
                <a:solidFill>
                  <a:schemeClr val="bg1"/>
                </a:solidFill>
                <a:latin typeface="Bahnschrift SemiBold" panose="020B0502040204020203" pitchFamily="34" charset="0"/>
              </a:endParaRPr>
            </a:p>
          </p:txBody>
        </p:sp>
        <p:sp>
          <p:nvSpPr>
            <p:cNvPr id="63" name="AutoShape 32"/>
            <p:cNvSpPr/>
            <p:nvPr/>
          </p:nvSpPr>
          <p:spPr>
            <a:xfrm flipH="1">
              <a:off x="6821891" y="3426834"/>
              <a:ext cx="1428911" cy="34188"/>
            </a:xfrm>
            <a:prstGeom prst="line">
              <a:avLst/>
            </a:prstGeom>
            <a:ln w="38100" cap="flat">
              <a:solidFill>
                <a:srgbClr val="3CBDBB"/>
              </a:solidFill>
              <a:prstDash val="solid"/>
              <a:headEnd type="none" w="sm" len="sm"/>
              <a:tailEnd type="none" w="sm" len="sm"/>
            </a:ln>
          </p:spPr>
        </p:sp>
        <p:sp>
          <p:nvSpPr>
            <p:cNvPr id="68" name="Freeform 37"/>
            <p:cNvSpPr/>
            <p:nvPr/>
          </p:nvSpPr>
          <p:spPr>
            <a:xfrm>
              <a:off x="6100255" y="3041924"/>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grpSp>
      <p:sp>
        <p:nvSpPr>
          <p:cNvPr id="85" name="TextBox 54"/>
          <p:cNvSpPr txBox="1"/>
          <p:nvPr/>
        </p:nvSpPr>
        <p:spPr>
          <a:xfrm>
            <a:off x="1609324" y="6306951"/>
            <a:ext cx="3920088" cy="538609"/>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Doc-wallet</a:t>
            </a:r>
            <a:endParaRPr lang="en-US" sz="2982" dirty="0">
              <a:solidFill>
                <a:schemeClr val="bg1"/>
              </a:solidFill>
              <a:latin typeface="Bahnschrift SemiBold" panose="020B0502040204020203" pitchFamily="34" charset="0"/>
            </a:endParaRPr>
          </a:p>
        </p:txBody>
      </p:sp>
      <p:sp>
        <p:nvSpPr>
          <p:cNvPr id="88" name="Freeform 3"/>
          <p:cNvSpPr/>
          <p:nvPr/>
        </p:nvSpPr>
        <p:spPr>
          <a:xfrm rot="16200000">
            <a:off x="15985181" y="-2057401"/>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89" name="Freeform 2"/>
          <p:cNvSpPr/>
          <p:nvPr/>
        </p:nvSpPr>
        <p:spPr>
          <a:xfrm>
            <a:off x="-1305348" y="810082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pic>
        <p:nvPicPr>
          <p:cNvPr id="7" name="Picture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447800" y="4036065"/>
            <a:ext cx="1998871" cy="1998871"/>
          </a:xfrm>
          <a:prstGeom prst="rect">
            <a:avLst/>
          </a:prstGeom>
        </p:spPr>
      </p:pic>
      <p:pic>
        <p:nvPicPr>
          <p:cNvPr id="8" name="Picture 7"/>
          <p:cNvPicPr>
            <a:picLocks noChangeAspect="1"/>
          </p:cNvPicPr>
          <p:nvPr/>
        </p:nvPicPr>
        <p:blipFill>
          <a:blip r:embed="rId21"/>
          <a:stretch>
            <a:fillRect/>
          </a:stretch>
        </p:blipFill>
        <p:spPr>
          <a:xfrm>
            <a:off x="9839126" y="5035500"/>
            <a:ext cx="7706801" cy="4372585"/>
          </a:xfrm>
          <a:prstGeom prst="rect">
            <a:avLst/>
          </a:prstGeom>
        </p:spPr>
      </p:pic>
      <p:pic>
        <p:nvPicPr>
          <p:cNvPr id="4" name="Picture 3"/>
          <p:cNvPicPr>
            <a:picLocks noChangeAspect="1"/>
          </p:cNvPicPr>
          <p:nvPr/>
        </p:nvPicPr>
        <p:blipFill>
          <a:blip r:embed="rId22"/>
          <a:stretch>
            <a:fillRect/>
          </a:stretch>
        </p:blipFill>
        <p:spPr>
          <a:xfrm>
            <a:off x="5401369" y="2610156"/>
            <a:ext cx="7859222" cy="4220164"/>
          </a:xfrm>
          <a:prstGeom prst="rect">
            <a:avLst/>
          </a:prstGeom>
        </p:spPr>
      </p:pic>
    </p:spTree>
    <p:extLst>
      <p:ext uri="{BB962C8B-B14F-4D97-AF65-F5344CB8AC3E}">
        <p14:creationId xmlns:p14="http://schemas.microsoft.com/office/powerpoint/2010/main" val="26376364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2667000" y="971773"/>
            <a:ext cx="10704067" cy="1017394"/>
          </a:xfrm>
          <a:prstGeom prst="rect">
            <a:avLst/>
          </a:prstGeom>
        </p:spPr>
        <p:txBody>
          <a:bodyPr lIns="0" tIns="0" rIns="0" bIns="0" rtlCol="0" anchor="t">
            <a:spAutoFit/>
          </a:bodyPr>
          <a:lstStyle/>
          <a:p>
            <a:pPr marL="0" lvl="0" indent="0" algn="ctr">
              <a:lnSpc>
                <a:spcPts val="8203"/>
              </a:lnSpc>
              <a:spcBef>
                <a:spcPct val="0"/>
              </a:spcBef>
            </a:pPr>
            <a:r>
              <a:rPr lang="en-US" sz="6600" spc="582" dirty="0" smtClean="0">
                <a:solidFill>
                  <a:srgbClr val="FDFBFB"/>
                </a:solidFill>
                <a:latin typeface="Candara" panose="020E0502030303020204" pitchFamily="34" charset="0"/>
              </a:rPr>
              <a:t> </a:t>
            </a:r>
            <a:endParaRPr lang="en-US" sz="6600" spc="582" dirty="0">
              <a:solidFill>
                <a:srgbClr val="FDFBFB"/>
              </a:solidFill>
              <a:latin typeface="Candara" panose="020E0502030303020204" pitchFamily="34" charset="0"/>
            </a:endParaRPr>
          </a:p>
        </p:txBody>
      </p:sp>
      <p:sp>
        <p:nvSpPr>
          <p:cNvPr id="26" name="Freeform 2"/>
          <p:cNvSpPr/>
          <p:nvPr/>
        </p:nvSpPr>
        <p:spPr>
          <a:xfrm>
            <a:off x="-3304192" y="-556182"/>
            <a:ext cx="10043682" cy="7752907"/>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sp>
      <p:sp>
        <p:nvSpPr>
          <p:cNvPr id="27" name="Freeform 2"/>
          <p:cNvSpPr/>
          <p:nvPr/>
        </p:nvSpPr>
        <p:spPr>
          <a:xfrm>
            <a:off x="13563600" y="221383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sp>
      <p:sp>
        <p:nvSpPr>
          <p:cNvPr id="4" name="Rectangle 3"/>
          <p:cNvSpPr/>
          <p:nvPr/>
        </p:nvSpPr>
        <p:spPr>
          <a:xfrm>
            <a:off x="0" y="850299"/>
            <a:ext cx="9970400"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CHALLENGES </a:t>
            </a:r>
            <a:endParaRPr lang="en-US" sz="6600" spc="477" dirty="0">
              <a:solidFill>
                <a:schemeClr val="bg1"/>
              </a:solidFill>
              <a:latin typeface="Bahnschrift SemiBold" panose="020B0502040204020203" pitchFamily="34" charset="0"/>
            </a:endParaRPr>
          </a:p>
        </p:txBody>
      </p:sp>
      <p:sp>
        <p:nvSpPr>
          <p:cNvPr id="8" name="TextBox 45"/>
          <p:cNvSpPr txBox="1"/>
          <p:nvPr/>
        </p:nvSpPr>
        <p:spPr>
          <a:xfrm>
            <a:off x="2133600" y="2568919"/>
            <a:ext cx="12138951" cy="1359346"/>
          </a:xfrm>
          <a:prstGeom prst="rect">
            <a:avLst/>
          </a:prstGeom>
        </p:spPr>
        <p:txBody>
          <a:bodyPr wrap="square" lIns="0" tIns="0" rIns="0" bIns="0" rtlCol="0" anchor="t">
            <a:spAutoFit/>
          </a:bodyPr>
          <a:lstStyle/>
          <a:p>
            <a:pPr>
              <a:lnSpc>
                <a:spcPts val="5290"/>
              </a:lnSpc>
            </a:pPr>
            <a:r>
              <a:rPr lang="en-US" sz="3833" dirty="0" smtClean="0">
                <a:solidFill>
                  <a:schemeClr val="bg1"/>
                </a:solidFill>
                <a:latin typeface="Bahnschrift SemiBold" panose="020B0502040204020203" pitchFamily="34" charset="0"/>
              </a:rPr>
              <a:t>1. How we are going to extract documents from database as they are stored in chunks and bytes?</a:t>
            </a:r>
            <a:endParaRPr lang="en-US" sz="3833" dirty="0">
              <a:solidFill>
                <a:schemeClr val="bg1"/>
              </a:solidFill>
              <a:latin typeface="Bahnschrift SemiBold" panose="020B0502040204020203" pitchFamily="34" charset="0"/>
            </a:endParaRPr>
          </a:p>
        </p:txBody>
      </p:sp>
      <p:pic>
        <p:nvPicPr>
          <p:cNvPr id="3" name="Picture 2"/>
          <p:cNvPicPr>
            <a:picLocks noChangeAspect="1"/>
          </p:cNvPicPr>
          <p:nvPr/>
        </p:nvPicPr>
        <p:blipFill>
          <a:blip r:embed="rId6"/>
          <a:stretch>
            <a:fillRect/>
          </a:stretch>
        </p:blipFill>
        <p:spPr>
          <a:xfrm>
            <a:off x="3494541" y="4961469"/>
            <a:ext cx="8125959" cy="1571844"/>
          </a:xfrm>
          <a:prstGeom prst="rect">
            <a:avLst/>
          </a:prstGeom>
        </p:spPr>
      </p:pic>
      <p:pic>
        <p:nvPicPr>
          <p:cNvPr id="5" name="Picture 4"/>
          <p:cNvPicPr>
            <a:picLocks noChangeAspect="1"/>
          </p:cNvPicPr>
          <p:nvPr/>
        </p:nvPicPr>
        <p:blipFill>
          <a:blip r:embed="rId7"/>
          <a:stretch>
            <a:fillRect/>
          </a:stretch>
        </p:blipFill>
        <p:spPr>
          <a:xfrm>
            <a:off x="12215768" y="4913569"/>
            <a:ext cx="2781688" cy="3181794"/>
          </a:xfrm>
          <a:prstGeom prst="rect">
            <a:avLst/>
          </a:prstGeom>
        </p:spPr>
      </p:pic>
    </p:spTree>
    <p:extLst>
      <p:ext uri="{BB962C8B-B14F-4D97-AF65-F5344CB8AC3E}">
        <p14:creationId xmlns:p14="http://schemas.microsoft.com/office/powerpoint/2010/main" val="34211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742913" y="-3725587"/>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5" name="Rectangle 4"/>
          <p:cNvSpPr/>
          <p:nvPr/>
        </p:nvSpPr>
        <p:spPr>
          <a:xfrm>
            <a:off x="-609600" y="781527"/>
            <a:ext cx="9970400"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SOLUTION </a:t>
            </a:r>
            <a:endParaRPr lang="en-US" sz="6600" spc="477" dirty="0">
              <a:solidFill>
                <a:schemeClr val="bg1"/>
              </a:solidFill>
              <a:latin typeface="Bahnschrift SemiBold" panose="020B0502040204020203" pitchFamily="34" charset="0"/>
            </a:endParaRPr>
          </a:p>
        </p:txBody>
      </p:sp>
      <p:pic>
        <p:nvPicPr>
          <p:cNvPr id="6" name="Picture 5"/>
          <p:cNvPicPr>
            <a:picLocks noChangeAspect="1"/>
          </p:cNvPicPr>
          <p:nvPr/>
        </p:nvPicPr>
        <p:blipFill>
          <a:blip r:embed="rId3"/>
          <a:stretch>
            <a:fillRect/>
          </a:stretch>
        </p:blipFill>
        <p:spPr>
          <a:xfrm>
            <a:off x="2286000" y="4000500"/>
            <a:ext cx="3486637" cy="2724530"/>
          </a:xfrm>
          <a:prstGeom prst="rect">
            <a:avLst/>
          </a:prstGeom>
        </p:spPr>
      </p:pic>
      <p:sp>
        <p:nvSpPr>
          <p:cNvPr id="7" name="TextBox 45"/>
          <p:cNvSpPr txBox="1"/>
          <p:nvPr/>
        </p:nvSpPr>
        <p:spPr>
          <a:xfrm>
            <a:off x="2225015" y="2224918"/>
            <a:ext cx="12138951" cy="679673"/>
          </a:xfrm>
          <a:prstGeom prst="rect">
            <a:avLst/>
          </a:prstGeom>
        </p:spPr>
        <p:txBody>
          <a:bodyPr wrap="square" lIns="0" tIns="0" rIns="0" bIns="0" rtlCol="0" anchor="t">
            <a:spAutoFit/>
          </a:bodyPr>
          <a:lstStyle/>
          <a:p>
            <a:pPr>
              <a:lnSpc>
                <a:spcPts val="5290"/>
              </a:lnSpc>
            </a:pPr>
            <a:r>
              <a:rPr lang="en-US" sz="3833" dirty="0">
                <a:solidFill>
                  <a:schemeClr val="bg1"/>
                </a:solidFill>
                <a:latin typeface="Bahnschrift SemiBold" panose="020B0502040204020203" pitchFamily="34" charset="0"/>
              </a:rPr>
              <a:t>Using AWS Storage </a:t>
            </a:r>
            <a:r>
              <a:rPr lang="en-US" sz="3833" dirty="0" smtClean="0">
                <a:solidFill>
                  <a:schemeClr val="bg1"/>
                </a:solidFill>
                <a:latin typeface="Bahnschrift SemiBold" panose="020B0502040204020203" pitchFamily="34" charset="0"/>
              </a:rPr>
              <a:t>Service.</a:t>
            </a:r>
            <a:endParaRPr lang="en-US" sz="3833" dirty="0">
              <a:solidFill>
                <a:schemeClr val="bg1"/>
              </a:solidFill>
              <a:latin typeface="Bahnschrift SemiBold" panose="020B0502040204020203" pitchFamily="34" charset="0"/>
            </a:endParaRPr>
          </a:p>
        </p:txBody>
      </p:sp>
      <p:pic>
        <p:nvPicPr>
          <p:cNvPr id="8" name="Picture 7"/>
          <p:cNvPicPr>
            <a:picLocks noChangeAspect="1"/>
          </p:cNvPicPr>
          <p:nvPr/>
        </p:nvPicPr>
        <p:blipFill>
          <a:blip r:embed="rId4"/>
          <a:stretch>
            <a:fillRect/>
          </a:stretch>
        </p:blipFill>
        <p:spPr>
          <a:xfrm>
            <a:off x="10668000" y="4000500"/>
            <a:ext cx="2590800" cy="2724530"/>
          </a:xfrm>
          <a:prstGeom prst="rect">
            <a:avLst/>
          </a:prstGeom>
        </p:spPr>
      </p:pic>
      <p:sp>
        <p:nvSpPr>
          <p:cNvPr id="9" name="TextBox 45"/>
          <p:cNvSpPr txBox="1"/>
          <p:nvPr/>
        </p:nvSpPr>
        <p:spPr>
          <a:xfrm>
            <a:off x="10439400" y="7260435"/>
            <a:ext cx="12138951" cy="611065"/>
          </a:xfrm>
          <a:prstGeom prst="rect">
            <a:avLst/>
          </a:prstGeom>
        </p:spPr>
        <p:txBody>
          <a:bodyPr wrap="square" lIns="0" tIns="0" rIns="0" bIns="0" rtlCol="0" anchor="t">
            <a:spAutoFit/>
          </a:bodyPr>
          <a:lstStyle/>
          <a:p>
            <a:pPr>
              <a:lnSpc>
                <a:spcPts val="5290"/>
              </a:lnSpc>
            </a:pPr>
            <a:r>
              <a:rPr lang="en-US" sz="3833" dirty="0" smtClean="0">
                <a:solidFill>
                  <a:schemeClr val="bg1"/>
                </a:solidFill>
                <a:latin typeface="Bahnschrift SemiBold" panose="020B0502040204020203" pitchFamily="34" charset="0"/>
              </a:rPr>
              <a:t>AWS S3 Bucket</a:t>
            </a:r>
            <a:endParaRPr lang="en-US" sz="3833" dirty="0">
              <a:solidFill>
                <a:schemeClr val="bg1"/>
              </a:solidFill>
              <a:latin typeface="Bahnschrift SemiBold" panose="020B0502040204020203" pitchFamily="34" charset="0"/>
            </a:endParaRPr>
          </a:p>
        </p:txBody>
      </p:sp>
      <p:sp>
        <p:nvSpPr>
          <p:cNvPr id="10" name="Freeform 17"/>
          <p:cNvSpPr/>
          <p:nvPr/>
        </p:nvSpPr>
        <p:spPr>
          <a:xfrm>
            <a:off x="6950080" y="4857002"/>
            <a:ext cx="2193920" cy="591298"/>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extLst>
      <p:ext uri="{BB962C8B-B14F-4D97-AF65-F5344CB8AC3E}">
        <p14:creationId xmlns:p14="http://schemas.microsoft.com/office/powerpoint/2010/main" val="237926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742913" y="-3725587"/>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6" name="Rectangle 5"/>
          <p:cNvSpPr/>
          <p:nvPr/>
        </p:nvSpPr>
        <p:spPr>
          <a:xfrm>
            <a:off x="-838200" y="781527"/>
            <a:ext cx="9970400"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AWS S3 </a:t>
            </a:r>
            <a:endParaRPr lang="en-US" sz="6600" spc="477" dirty="0">
              <a:solidFill>
                <a:schemeClr val="bg1"/>
              </a:solidFill>
              <a:latin typeface="Bahnschrift SemiBold" panose="020B0502040204020203" pitchFamily="34" charset="0"/>
            </a:endParaRPr>
          </a:p>
        </p:txBody>
      </p:sp>
      <p:pic>
        <p:nvPicPr>
          <p:cNvPr id="3" name="Picture 2"/>
          <p:cNvPicPr>
            <a:picLocks noChangeAspect="1"/>
          </p:cNvPicPr>
          <p:nvPr/>
        </p:nvPicPr>
        <p:blipFill>
          <a:blip r:embed="rId3"/>
          <a:stretch>
            <a:fillRect/>
          </a:stretch>
        </p:blipFill>
        <p:spPr>
          <a:xfrm>
            <a:off x="2376441" y="2552700"/>
            <a:ext cx="9107171" cy="2276793"/>
          </a:xfrm>
          <a:prstGeom prst="rect">
            <a:avLst/>
          </a:prstGeom>
        </p:spPr>
      </p:pic>
      <p:pic>
        <p:nvPicPr>
          <p:cNvPr id="7" name="Picture 6"/>
          <p:cNvPicPr>
            <a:picLocks noChangeAspect="1"/>
          </p:cNvPicPr>
          <p:nvPr/>
        </p:nvPicPr>
        <p:blipFill>
          <a:blip r:embed="rId4"/>
          <a:stretch>
            <a:fillRect/>
          </a:stretch>
        </p:blipFill>
        <p:spPr>
          <a:xfrm>
            <a:off x="12573000" y="3038543"/>
            <a:ext cx="3934374" cy="1790950"/>
          </a:xfrm>
          <a:prstGeom prst="rect">
            <a:avLst/>
          </a:prstGeom>
        </p:spPr>
      </p:pic>
      <p:pic>
        <p:nvPicPr>
          <p:cNvPr id="1026" name="Picture 2" descr="Full Amazon S3 Guide (2020) | Logic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38340" y="72009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17"/>
          <p:cNvSpPr/>
          <p:nvPr/>
        </p:nvSpPr>
        <p:spPr>
          <a:xfrm rot="4531881">
            <a:off x="12741009" y="5857772"/>
            <a:ext cx="170233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pic>
        <p:nvPicPr>
          <p:cNvPr id="8" name="Picture 7"/>
          <p:cNvPicPr>
            <a:picLocks noChangeAspect="1"/>
          </p:cNvPicPr>
          <p:nvPr/>
        </p:nvPicPr>
        <p:blipFill>
          <a:blip r:embed="rId8"/>
          <a:stretch>
            <a:fillRect/>
          </a:stretch>
        </p:blipFill>
        <p:spPr>
          <a:xfrm>
            <a:off x="3435752" y="6538687"/>
            <a:ext cx="5563376" cy="3229426"/>
          </a:xfrm>
          <a:prstGeom prst="rect">
            <a:avLst/>
          </a:prstGeom>
        </p:spPr>
      </p:pic>
      <p:sp>
        <p:nvSpPr>
          <p:cNvPr id="12" name="Freeform 19"/>
          <p:cNvSpPr/>
          <p:nvPr/>
        </p:nvSpPr>
        <p:spPr>
          <a:xfrm rot="5624236">
            <a:off x="5942141" y="5226662"/>
            <a:ext cx="1263184" cy="631592"/>
          </a:xfrm>
          <a:custGeom>
            <a:avLst/>
            <a:gdLst/>
            <a:ahLst/>
            <a:cxnLst/>
            <a:rect l="l" t="t" r="r" b="b"/>
            <a:pathLst>
              <a:path w="1263184" h="631592">
                <a:moveTo>
                  <a:pt x="0" y="0"/>
                </a:moveTo>
                <a:lnTo>
                  <a:pt x="1263184" y="0"/>
                </a:lnTo>
                <a:lnTo>
                  <a:pt x="1263184" y="631592"/>
                </a:lnTo>
                <a:lnTo>
                  <a:pt x="0" y="63159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Tree>
    <p:extLst>
      <p:ext uri="{BB962C8B-B14F-4D97-AF65-F5344CB8AC3E}">
        <p14:creationId xmlns:p14="http://schemas.microsoft.com/office/powerpoint/2010/main" val="245064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495711" y="-3695700"/>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pic>
        <p:nvPicPr>
          <p:cNvPr id="3" name="Picture 2"/>
          <p:cNvPicPr>
            <a:picLocks noChangeAspect="1"/>
          </p:cNvPicPr>
          <p:nvPr/>
        </p:nvPicPr>
        <p:blipFill>
          <a:blip r:embed="rId3"/>
          <a:stretch>
            <a:fillRect/>
          </a:stretch>
        </p:blipFill>
        <p:spPr>
          <a:xfrm>
            <a:off x="6930027" y="7227157"/>
            <a:ext cx="8517045" cy="2362200"/>
          </a:xfrm>
          <a:prstGeom prst="rect">
            <a:avLst/>
          </a:prstGeom>
        </p:spPr>
      </p:pic>
      <p:sp>
        <p:nvSpPr>
          <p:cNvPr id="6" name="Rectangle 5"/>
          <p:cNvSpPr/>
          <p:nvPr/>
        </p:nvSpPr>
        <p:spPr>
          <a:xfrm>
            <a:off x="1218149" y="811414"/>
            <a:ext cx="9970400"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Links Storing in DB</a:t>
            </a:r>
            <a:endParaRPr lang="en-US" sz="6600" spc="477" dirty="0">
              <a:solidFill>
                <a:schemeClr val="bg1"/>
              </a:solidFill>
              <a:latin typeface="Bahnschrift SemiBold" panose="020B0502040204020203" pitchFamily="34" charset="0"/>
            </a:endParaRPr>
          </a:p>
        </p:txBody>
      </p:sp>
      <p:pic>
        <p:nvPicPr>
          <p:cNvPr id="7" name="Picture 6"/>
          <p:cNvPicPr>
            <a:picLocks noChangeAspect="1"/>
          </p:cNvPicPr>
          <p:nvPr/>
        </p:nvPicPr>
        <p:blipFill>
          <a:blip r:embed="rId4"/>
          <a:stretch>
            <a:fillRect/>
          </a:stretch>
        </p:blipFill>
        <p:spPr>
          <a:xfrm>
            <a:off x="11277599" y="1888587"/>
            <a:ext cx="5608885" cy="3891716"/>
          </a:xfrm>
          <a:prstGeom prst="rect">
            <a:avLst/>
          </a:prstGeom>
        </p:spPr>
      </p:pic>
      <p:sp>
        <p:nvSpPr>
          <p:cNvPr id="8" name="Freeform 17"/>
          <p:cNvSpPr/>
          <p:nvPr/>
        </p:nvSpPr>
        <p:spPr>
          <a:xfrm>
            <a:off x="7633750" y="3843593"/>
            <a:ext cx="2624128" cy="632678"/>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9" name="Picture 8"/>
          <p:cNvPicPr>
            <a:picLocks noChangeAspect="1"/>
          </p:cNvPicPr>
          <p:nvPr/>
        </p:nvPicPr>
        <p:blipFill>
          <a:blip r:embed="rId7"/>
          <a:stretch>
            <a:fillRect/>
          </a:stretch>
        </p:blipFill>
        <p:spPr>
          <a:xfrm>
            <a:off x="2133600" y="2357880"/>
            <a:ext cx="4907147" cy="3369968"/>
          </a:xfrm>
          <a:prstGeom prst="rect">
            <a:avLst/>
          </a:prstGeom>
        </p:spPr>
      </p:pic>
      <p:sp>
        <p:nvSpPr>
          <p:cNvPr id="10" name="Freeform 17"/>
          <p:cNvSpPr/>
          <p:nvPr/>
        </p:nvSpPr>
        <p:spPr>
          <a:xfrm rot="4331823">
            <a:off x="12662472" y="6310735"/>
            <a:ext cx="1149667" cy="385990"/>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extLst>
      <p:ext uri="{BB962C8B-B14F-4D97-AF65-F5344CB8AC3E}">
        <p14:creationId xmlns:p14="http://schemas.microsoft.com/office/powerpoint/2010/main" val="383594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495711" y="-3695700"/>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pic>
        <p:nvPicPr>
          <p:cNvPr id="4" name="Picture 3"/>
          <p:cNvPicPr>
            <a:picLocks noChangeAspect="1"/>
          </p:cNvPicPr>
          <p:nvPr/>
        </p:nvPicPr>
        <p:blipFill>
          <a:blip r:embed="rId3"/>
          <a:stretch>
            <a:fillRect/>
          </a:stretch>
        </p:blipFill>
        <p:spPr>
          <a:xfrm>
            <a:off x="685800" y="2476500"/>
            <a:ext cx="8859486" cy="5134692"/>
          </a:xfrm>
          <a:prstGeom prst="rect">
            <a:avLst/>
          </a:prstGeom>
        </p:spPr>
      </p:pic>
      <p:pic>
        <p:nvPicPr>
          <p:cNvPr id="11" name="Picture 10"/>
          <p:cNvPicPr>
            <a:picLocks noChangeAspect="1"/>
          </p:cNvPicPr>
          <p:nvPr/>
        </p:nvPicPr>
        <p:blipFill>
          <a:blip r:embed="rId4"/>
          <a:stretch>
            <a:fillRect/>
          </a:stretch>
        </p:blipFill>
        <p:spPr>
          <a:xfrm>
            <a:off x="10439400" y="2476500"/>
            <a:ext cx="7463334" cy="1981200"/>
          </a:xfrm>
          <a:prstGeom prst="rect">
            <a:avLst/>
          </a:prstGeom>
        </p:spPr>
      </p:pic>
      <p:pic>
        <p:nvPicPr>
          <p:cNvPr id="12" name="Picture 11"/>
          <p:cNvPicPr>
            <a:picLocks noChangeAspect="1"/>
          </p:cNvPicPr>
          <p:nvPr/>
        </p:nvPicPr>
        <p:blipFill>
          <a:blip r:embed="rId5"/>
          <a:stretch>
            <a:fillRect/>
          </a:stretch>
        </p:blipFill>
        <p:spPr>
          <a:xfrm>
            <a:off x="10439400" y="5372100"/>
            <a:ext cx="7463334" cy="2239092"/>
          </a:xfrm>
          <a:prstGeom prst="rect">
            <a:avLst/>
          </a:prstGeom>
        </p:spPr>
      </p:pic>
      <p:sp>
        <p:nvSpPr>
          <p:cNvPr id="13" name="Rectangle 12"/>
          <p:cNvSpPr/>
          <p:nvPr/>
        </p:nvSpPr>
        <p:spPr>
          <a:xfrm>
            <a:off x="-2057400" y="952500"/>
            <a:ext cx="9970400"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URL in DB</a:t>
            </a:r>
            <a:endParaRPr lang="en-US" sz="6600" spc="477"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102502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8886489" y="6861983"/>
            <a:ext cx="8668960" cy="3200847"/>
          </a:xfrm>
          <a:prstGeom prst="rect">
            <a:avLst/>
          </a:prstGeom>
        </p:spPr>
      </p:pic>
      <p:sp>
        <p:nvSpPr>
          <p:cNvPr id="34" name="Freeform 3"/>
          <p:cNvSpPr/>
          <p:nvPr/>
        </p:nvSpPr>
        <p:spPr>
          <a:xfrm rot="2366394" flipV="1">
            <a:off x="808769" y="4538794"/>
            <a:ext cx="1186338" cy="1343213"/>
          </a:xfrm>
          <a:custGeom>
            <a:avLst/>
            <a:gdLst/>
            <a:ahLst/>
            <a:cxnLst/>
            <a:rect l="l" t="t" r="r" b="b"/>
            <a:pathLst>
              <a:path w="1186338" h="1343213">
                <a:moveTo>
                  <a:pt x="0" y="1343213"/>
                </a:moveTo>
                <a:lnTo>
                  <a:pt x="1186338" y="1343213"/>
                </a:lnTo>
                <a:lnTo>
                  <a:pt x="1186338" y="0"/>
                </a:lnTo>
                <a:lnTo>
                  <a:pt x="0" y="0"/>
                </a:lnTo>
                <a:lnTo>
                  <a:pt x="0" y="1343213"/>
                </a:lnTo>
                <a:close/>
              </a:path>
            </a:pathLst>
          </a:custGeom>
          <a:blipFill>
            <a:blip r:embed="rId4">
              <a:extLst>
                <a:ext uri="{96DAC541-7B7A-43D3-8B79-37D633B846F1}">
                  <asvg:svgBlip xmlns:asvg="http://schemas.microsoft.com/office/drawing/2016/SVG/main" xmlns="" r:embed="rId5"/>
                </a:ext>
              </a:extLst>
            </a:blip>
            <a:stretch>
              <a:fillRect r="-178783" b="-36791"/>
            </a:stretch>
          </a:blipFill>
        </p:spPr>
      </p:sp>
      <p:sp>
        <p:nvSpPr>
          <p:cNvPr id="45" name="TextBox 14"/>
          <p:cNvSpPr txBox="1"/>
          <p:nvPr/>
        </p:nvSpPr>
        <p:spPr>
          <a:xfrm rot="2427063">
            <a:off x="10070579" y="4065707"/>
            <a:ext cx="2659185" cy="2493932"/>
          </a:xfrm>
          <a:prstGeom prst="rect">
            <a:avLst/>
          </a:prstGeom>
        </p:spPr>
        <p:txBody>
          <a:bodyPr lIns="50800" tIns="50800" rIns="50800" bIns="50800" rtlCol="0" anchor="ctr"/>
          <a:lstStyle/>
          <a:p>
            <a:pPr algn="ctr">
              <a:lnSpc>
                <a:spcPts val="2033"/>
              </a:lnSpc>
            </a:pPr>
            <a:endParaRPr>
              <a:solidFill>
                <a:schemeClr val="bg1"/>
              </a:solidFill>
              <a:latin typeface="Bahnschrift SemiBold" panose="020B0502040204020203" pitchFamily="34" charset="0"/>
            </a:endParaRPr>
          </a:p>
        </p:txBody>
      </p:sp>
      <p:sp>
        <p:nvSpPr>
          <p:cNvPr id="60" name="TextBox 29"/>
          <p:cNvSpPr txBox="1"/>
          <p:nvPr/>
        </p:nvSpPr>
        <p:spPr>
          <a:xfrm>
            <a:off x="4818143" y="198695"/>
            <a:ext cx="7699267" cy="1004057"/>
          </a:xfrm>
          <a:prstGeom prst="rect">
            <a:avLst/>
          </a:prstGeom>
        </p:spPr>
        <p:txBody>
          <a:bodyPr lIns="0" tIns="0" rIns="0" bIns="0" rtlCol="0" anchor="t">
            <a:spAutoFit/>
          </a:bodyPr>
          <a:lstStyle/>
          <a:p>
            <a:pPr algn="ctr">
              <a:lnSpc>
                <a:spcPts val="8740"/>
              </a:lnSpc>
            </a:pPr>
            <a:r>
              <a:rPr lang="en-US" sz="6333" dirty="0" smtClean="0">
                <a:solidFill>
                  <a:schemeClr val="bg1"/>
                </a:solidFill>
                <a:latin typeface="Bahnschrift SemiBold" panose="020B0502040204020203" pitchFamily="34" charset="0"/>
              </a:rPr>
              <a:t>Web Scraping </a:t>
            </a:r>
            <a:endParaRPr lang="en-US" sz="6333" dirty="0">
              <a:solidFill>
                <a:schemeClr val="bg1"/>
              </a:solidFill>
              <a:latin typeface="Bahnschrift SemiBold" panose="020B0502040204020203" pitchFamily="34" charset="0"/>
            </a:endParaRPr>
          </a:p>
        </p:txBody>
      </p:sp>
      <p:grpSp>
        <p:nvGrpSpPr>
          <p:cNvPr id="3" name="Group 2"/>
          <p:cNvGrpSpPr/>
          <p:nvPr/>
        </p:nvGrpSpPr>
        <p:grpSpPr>
          <a:xfrm>
            <a:off x="1525114" y="2717293"/>
            <a:ext cx="1523147" cy="1200290"/>
            <a:chOff x="9338785" y="2884690"/>
            <a:chExt cx="1501911" cy="1200290"/>
          </a:xfrm>
        </p:grpSpPr>
        <p:sp>
          <p:nvSpPr>
            <p:cNvPr id="58" name="TextBox 27"/>
            <p:cNvSpPr txBox="1"/>
            <p:nvPr/>
          </p:nvSpPr>
          <p:spPr>
            <a:xfrm>
              <a:off x="9338785" y="2884690"/>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3.</a:t>
              </a:r>
            </a:p>
          </p:txBody>
        </p:sp>
        <p:sp>
          <p:nvSpPr>
            <p:cNvPr id="69" name="Freeform 38"/>
            <p:cNvSpPr/>
            <p:nvPr/>
          </p:nvSpPr>
          <p:spPr>
            <a:xfrm>
              <a:off x="10283067" y="3034520"/>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6">
                <a:extLst>
                  <a:ext uri="{96DAC541-7B7A-43D3-8B79-37D633B846F1}">
                    <asvg:svgBlip xmlns:asvg="http://schemas.microsoft.com/office/drawing/2016/SVG/main" xmlns="" r:embed="rId15"/>
                  </a:ext>
                </a:extLst>
              </a:blip>
              <a:stretch>
                <a:fillRect/>
              </a:stretch>
            </a:blipFill>
          </p:spPr>
        </p:sp>
      </p:grpSp>
      <p:sp>
        <p:nvSpPr>
          <p:cNvPr id="88" name="Freeform 3"/>
          <p:cNvSpPr/>
          <p:nvPr/>
        </p:nvSpPr>
        <p:spPr>
          <a:xfrm rot="16200000">
            <a:off x="15985181" y="-2057401"/>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89" name="Freeform 2"/>
          <p:cNvSpPr/>
          <p:nvPr/>
        </p:nvSpPr>
        <p:spPr>
          <a:xfrm>
            <a:off x="-1305348" y="810082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93" name="TextBox 53"/>
          <p:cNvSpPr txBox="1"/>
          <p:nvPr/>
        </p:nvSpPr>
        <p:spPr>
          <a:xfrm>
            <a:off x="1386698" y="6379222"/>
            <a:ext cx="3684086" cy="482761"/>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Web scraping  </a:t>
            </a:r>
            <a:endParaRPr lang="en-US" sz="2982" dirty="0">
              <a:solidFill>
                <a:schemeClr val="bg1"/>
              </a:solidFill>
              <a:latin typeface="Bahnschrift SemiBold" panose="020B0502040204020203" pitchFamily="34" charset="0"/>
            </a:endParaRPr>
          </a:p>
        </p:txBody>
      </p:sp>
      <p:sp>
        <p:nvSpPr>
          <p:cNvPr id="23" name="AutoShape 32"/>
          <p:cNvSpPr/>
          <p:nvPr/>
        </p:nvSpPr>
        <p:spPr>
          <a:xfrm flipH="1" flipV="1">
            <a:off x="3779008" y="3146734"/>
            <a:ext cx="2078270" cy="0"/>
          </a:xfrm>
          <a:prstGeom prst="line">
            <a:avLst/>
          </a:prstGeom>
          <a:ln w="38100" cap="flat">
            <a:solidFill>
              <a:srgbClr val="3CBDBB"/>
            </a:solidFill>
            <a:prstDash val="solid"/>
            <a:headEnd type="none" w="sm" len="sm"/>
            <a:tailEnd type="none" w="sm" len="sm"/>
          </a:ln>
        </p:spPr>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490409" y="4089878"/>
            <a:ext cx="1746512" cy="1746512"/>
          </a:xfrm>
          <a:prstGeom prst="rect">
            <a:avLst/>
          </a:prstGeom>
        </p:spPr>
      </p:pic>
      <p:pic>
        <p:nvPicPr>
          <p:cNvPr id="27" name="Picture 26"/>
          <p:cNvPicPr>
            <a:picLocks noChangeAspect="1"/>
          </p:cNvPicPr>
          <p:nvPr/>
        </p:nvPicPr>
        <p:blipFill>
          <a:blip r:embed="rId21"/>
          <a:stretch>
            <a:fillRect/>
          </a:stretch>
        </p:blipFill>
        <p:spPr>
          <a:xfrm>
            <a:off x="5887758" y="2026535"/>
            <a:ext cx="9211961" cy="4344006"/>
          </a:xfrm>
          <a:prstGeom prst="rect">
            <a:avLst/>
          </a:prstGeom>
        </p:spPr>
      </p:pic>
      <p:sp>
        <p:nvSpPr>
          <p:cNvPr id="30" name="Freeform 17"/>
          <p:cNvSpPr/>
          <p:nvPr/>
        </p:nvSpPr>
        <p:spPr>
          <a:xfrm rot="2541305">
            <a:off x="15060666" y="5116302"/>
            <a:ext cx="2624128" cy="632678"/>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22">
              <a:extLst>
                <a:ext uri="{96DAC541-7B7A-43D3-8B79-37D633B846F1}">
                  <asvg:svgBlip xmlns="" xmlns:asvg="http://schemas.microsoft.com/office/drawing/2016/SVG/main" r:embed="rId23"/>
                </a:ext>
              </a:extLst>
            </a:blip>
            <a:stretch>
              <a:fillRect/>
            </a:stretch>
          </a:blipFill>
        </p:spPr>
      </p:sp>
    </p:spTree>
    <p:extLst>
      <p:ext uri="{BB962C8B-B14F-4D97-AF65-F5344CB8AC3E}">
        <p14:creationId xmlns:p14="http://schemas.microsoft.com/office/powerpoint/2010/main" val="33852525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419600" y="-3325537"/>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7" name="TextBox 4"/>
          <p:cNvSpPr txBox="1"/>
          <p:nvPr/>
        </p:nvSpPr>
        <p:spPr>
          <a:xfrm>
            <a:off x="10744200" y="1708355"/>
            <a:ext cx="8965795" cy="1718419"/>
          </a:xfrm>
          <a:prstGeom prst="rect">
            <a:avLst/>
          </a:prstGeom>
        </p:spPr>
        <p:txBody>
          <a:bodyPr wrap="square" lIns="0" tIns="0" rIns="0" bIns="0" rtlCol="0" anchor="t">
            <a:spAutoFit/>
          </a:bodyPr>
          <a:lstStyle/>
          <a:p>
            <a:pPr>
              <a:lnSpc>
                <a:spcPts val="6726"/>
              </a:lnSpc>
              <a:spcBef>
                <a:spcPct val="0"/>
              </a:spcBef>
            </a:pPr>
            <a:endParaRPr lang="en-US" sz="4800" dirty="0">
              <a:solidFill>
                <a:schemeClr val="bg1"/>
              </a:solidFill>
              <a:latin typeface="Bahnschrift SemiBold" panose="020B0502040204020203" pitchFamily="34" charset="0"/>
            </a:endParaRPr>
          </a:p>
          <a:p>
            <a:pPr marL="0" lvl="0" indent="0">
              <a:lnSpc>
                <a:spcPts val="6726"/>
              </a:lnSpc>
              <a:spcBef>
                <a:spcPct val="0"/>
              </a:spcBef>
            </a:pPr>
            <a:r>
              <a:rPr lang="en-US" sz="4800" b="1" spc="477" dirty="0" smtClean="0">
                <a:solidFill>
                  <a:schemeClr val="bg1"/>
                </a:solidFill>
                <a:latin typeface="Bahnschrift SemiBold" panose="020B0502040204020203" pitchFamily="34" charset="0"/>
              </a:rPr>
              <a:t> </a:t>
            </a:r>
            <a:r>
              <a:rPr lang="en-US" sz="4800" spc="477" dirty="0" smtClean="0">
                <a:solidFill>
                  <a:schemeClr val="bg1"/>
                </a:solidFill>
                <a:latin typeface="Bahnschrift SemiBold" panose="020B0502040204020203" pitchFamily="34" charset="0"/>
              </a:rPr>
              <a:t> </a:t>
            </a:r>
            <a:endParaRPr lang="en-US" sz="4800" spc="477" dirty="0">
              <a:solidFill>
                <a:schemeClr val="bg1"/>
              </a:solidFill>
              <a:latin typeface="Bahnschrift SemiBold" panose="020B0502040204020203" pitchFamily="34" charset="0"/>
            </a:endParaRPr>
          </a:p>
        </p:txBody>
      </p:sp>
      <p:sp>
        <p:nvSpPr>
          <p:cNvPr id="8" name="TextBox 4"/>
          <p:cNvSpPr txBox="1"/>
          <p:nvPr/>
        </p:nvSpPr>
        <p:spPr>
          <a:xfrm>
            <a:off x="1778405" y="1184013"/>
            <a:ext cx="8965795" cy="1718419"/>
          </a:xfrm>
          <a:prstGeom prst="rect">
            <a:avLst/>
          </a:prstGeom>
        </p:spPr>
        <p:txBody>
          <a:bodyPr wrap="square" lIns="0" tIns="0" rIns="0" bIns="0" rtlCol="0" anchor="t">
            <a:spAutoFit/>
          </a:bodyPr>
          <a:lstStyle/>
          <a:p>
            <a:pPr>
              <a:lnSpc>
                <a:spcPts val="6726"/>
              </a:lnSpc>
              <a:spcBef>
                <a:spcPct val="0"/>
              </a:spcBef>
            </a:pPr>
            <a:r>
              <a:rPr lang="en-US" sz="4800" dirty="0" smtClean="0">
                <a:solidFill>
                  <a:schemeClr val="bg1"/>
                </a:solidFill>
                <a:latin typeface="Bahnschrift SemiBold" panose="020B0502040204020203" pitchFamily="34" charset="0"/>
              </a:rPr>
              <a:t>SCRAPED SCHOLARSHIPS</a:t>
            </a:r>
            <a:endParaRPr lang="en-US" sz="4800" dirty="0">
              <a:solidFill>
                <a:schemeClr val="bg1"/>
              </a:solidFill>
              <a:latin typeface="Bahnschrift SemiBold" panose="020B0502040204020203" pitchFamily="34" charset="0"/>
            </a:endParaRPr>
          </a:p>
          <a:p>
            <a:pPr>
              <a:lnSpc>
                <a:spcPts val="6726"/>
              </a:lnSpc>
              <a:spcBef>
                <a:spcPct val="0"/>
              </a:spcBef>
            </a:pPr>
            <a:r>
              <a:rPr lang="en-US" sz="4800" b="1" spc="477" dirty="0" smtClean="0">
                <a:solidFill>
                  <a:schemeClr val="bg1"/>
                </a:solidFill>
                <a:latin typeface="Bahnschrift SemiBold" panose="020B0502040204020203" pitchFamily="34" charset="0"/>
              </a:rPr>
              <a:t> </a:t>
            </a:r>
            <a:r>
              <a:rPr lang="en-US" sz="4800" spc="477" dirty="0" smtClean="0">
                <a:solidFill>
                  <a:schemeClr val="bg1"/>
                </a:solidFill>
                <a:latin typeface="Bahnschrift SemiBold" panose="020B0502040204020203" pitchFamily="34" charset="0"/>
              </a:rPr>
              <a:t> </a:t>
            </a:r>
            <a:endParaRPr lang="en-US" sz="4800" spc="477" dirty="0">
              <a:solidFill>
                <a:schemeClr val="bg1"/>
              </a:solidFill>
              <a:latin typeface="Bahnschrift SemiBold" panose="020B0502040204020203" pitchFamily="34" charset="0"/>
            </a:endParaRPr>
          </a:p>
        </p:txBody>
      </p:sp>
      <p:pic>
        <p:nvPicPr>
          <p:cNvPr id="5" name="Picture 4"/>
          <p:cNvPicPr>
            <a:picLocks noChangeAspect="1"/>
          </p:cNvPicPr>
          <p:nvPr/>
        </p:nvPicPr>
        <p:blipFill>
          <a:blip r:embed="rId3"/>
          <a:stretch>
            <a:fillRect/>
          </a:stretch>
        </p:blipFill>
        <p:spPr>
          <a:xfrm>
            <a:off x="1778405" y="2894812"/>
            <a:ext cx="12565229" cy="6020640"/>
          </a:xfrm>
          <a:prstGeom prst="rect">
            <a:avLst/>
          </a:prstGeom>
        </p:spPr>
      </p:pic>
    </p:spTree>
    <p:extLst>
      <p:ext uri="{BB962C8B-B14F-4D97-AF65-F5344CB8AC3E}">
        <p14:creationId xmlns:p14="http://schemas.microsoft.com/office/powerpoint/2010/main" val="3274323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 name="Freeform 3"/>
          <p:cNvSpPr/>
          <p:nvPr/>
        </p:nvSpPr>
        <p:spPr>
          <a:xfrm>
            <a:off x="-1666738" y="8126922"/>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8853992" y="-3845703"/>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6"/>
            <a:stretch>
              <a:fillRect/>
            </a:stretch>
          </a:blipFill>
        </p:spPr>
      </p:sp>
      <p:grpSp>
        <p:nvGrpSpPr>
          <p:cNvPr id="6" name="Group 6"/>
          <p:cNvGrpSpPr/>
          <p:nvPr/>
        </p:nvGrpSpPr>
        <p:grpSpPr>
          <a:xfrm>
            <a:off x="5324935" y="0"/>
            <a:ext cx="1400485" cy="9506801"/>
            <a:chOff x="0" y="0"/>
            <a:chExt cx="368852" cy="2503849"/>
          </a:xfrm>
        </p:grpSpPr>
        <p:sp>
          <p:nvSpPr>
            <p:cNvPr id="7" name="Freeform 7"/>
            <p:cNvSpPr/>
            <p:nvPr/>
          </p:nvSpPr>
          <p:spPr>
            <a:xfrm>
              <a:off x="0" y="0"/>
              <a:ext cx="368852" cy="2503849"/>
            </a:xfrm>
            <a:custGeom>
              <a:avLst/>
              <a:gdLst/>
              <a:ahLst/>
              <a:cxnLst/>
              <a:rect l="l" t="t" r="r" b="b"/>
              <a:pathLst>
                <a:path w="368852" h="2503849">
                  <a:moveTo>
                    <a:pt x="0" y="0"/>
                  </a:moveTo>
                  <a:lnTo>
                    <a:pt x="368852" y="0"/>
                  </a:lnTo>
                  <a:lnTo>
                    <a:pt x="368852" y="2503849"/>
                  </a:lnTo>
                  <a:lnTo>
                    <a:pt x="0" y="2503849"/>
                  </a:lnTo>
                  <a:close/>
                </a:path>
              </a:pathLst>
            </a:custGeom>
            <a:solidFill>
              <a:srgbClr val="FEFFFF"/>
            </a:solidFill>
          </p:spPr>
        </p:sp>
        <p:sp>
          <p:nvSpPr>
            <p:cNvPr id="8" name="TextBox 8"/>
            <p:cNvSpPr txBox="1"/>
            <p:nvPr/>
          </p:nvSpPr>
          <p:spPr>
            <a:xfrm>
              <a:off x="0" y="-19050"/>
              <a:ext cx="368852" cy="2522899"/>
            </a:xfrm>
            <a:prstGeom prst="rect">
              <a:avLst/>
            </a:prstGeom>
          </p:spPr>
          <p:txBody>
            <a:bodyPr lIns="50800" tIns="50800" rIns="50800" bIns="50800" rtlCol="0" anchor="ctr"/>
            <a:lstStyle/>
            <a:p>
              <a:pPr algn="ctr">
                <a:lnSpc>
                  <a:spcPts val="2859"/>
                </a:lnSpc>
              </a:pPr>
              <a:endParaRPr>
                <a:latin typeface="Bahnschrift SemiBold" panose="020B0502040204020203" pitchFamily="34" charset="0"/>
              </a:endParaRPr>
            </a:p>
          </p:txBody>
        </p:sp>
      </p:grpSp>
      <p:sp>
        <p:nvSpPr>
          <p:cNvPr id="9" name="TextBox 9"/>
          <p:cNvSpPr txBox="1"/>
          <p:nvPr/>
        </p:nvSpPr>
        <p:spPr>
          <a:xfrm>
            <a:off x="5591553" y="3225185"/>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01</a:t>
            </a:r>
          </a:p>
        </p:txBody>
      </p:sp>
      <p:sp>
        <p:nvSpPr>
          <p:cNvPr id="10" name="TextBox 10"/>
          <p:cNvSpPr txBox="1"/>
          <p:nvPr/>
        </p:nvSpPr>
        <p:spPr>
          <a:xfrm>
            <a:off x="5591553" y="4022304"/>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02</a:t>
            </a:r>
          </a:p>
        </p:txBody>
      </p:sp>
      <p:sp>
        <p:nvSpPr>
          <p:cNvPr id="11" name="TextBox 11"/>
          <p:cNvSpPr txBox="1"/>
          <p:nvPr/>
        </p:nvSpPr>
        <p:spPr>
          <a:xfrm>
            <a:off x="5591553" y="4903461"/>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03</a:t>
            </a:r>
          </a:p>
        </p:txBody>
      </p:sp>
      <p:sp>
        <p:nvSpPr>
          <p:cNvPr id="12" name="TextBox 12"/>
          <p:cNvSpPr txBox="1"/>
          <p:nvPr/>
        </p:nvSpPr>
        <p:spPr>
          <a:xfrm>
            <a:off x="5591553" y="5700580"/>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04</a:t>
            </a:r>
          </a:p>
        </p:txBody>
      </p:sp>
      <p:sp>
        <p:nvSpPr>
          <p:cNvPr id="13" name="TextBox 13"/>
          <p:cNvSpPr txBox="1"/>
          <p:nvPr/>
        </p:nvSpPr>
        <p:spPr>
          <a:xfrm>
            <a:off x="5611154" y="6492957"/>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05</a:t>
            </a:r>
          </a:p>
        </p:txBody>
      </p:sp>
      <p:sp>
        <p:nvSpPr>
          <p:cNvPr id="14" name="TextBox 14"/>
          <p:cNvSpPr txBox="1"/>
          <p:nvPr/>
        </p:nvSpPr>
        <p:spPr>
          <a:xfrm>
            <a:off x="5611154" y="7323921"/>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06</a:t>
            </a:r>
          </a:p>
        </p:txBody>
      </p:sp>
      <p:sp>
        <p:nvSpPr>
          <p:cNvPr id="15" name="TextBox 15"/>
          <p:cNvSpPr txBox="1"/>
          <p:nvPr/>
        </p:nvSpPr>
        <p:spPr>
          <a:xfrm>
            <a:off x="5611154" y="8174214"/>
            <a:ext cx="937219" cy="657225"/>
          </a:xfrm>
          <a:prstGeom prst="rect">
            <a:avLst/>
          </a:prstGeom>
        </p:spPr>
        <p:txBody>
          <a:bodyPr lIns="0" tIns="0" rIns="0" bIns="0" rtlCol="0" anchor="t">
            <a:spAutoFit/>
          </a:bodyPr>
          <a:lstStyle/>
          <a:p>
            <a:pPr algn="ctr">
              <a:lnSpc>
                <a:spcPts val="5126"/>
              </a:lnSpc>
            </a:pPr>
            <a:r>
              <a:rPr lang="en-US" sz="4271">
                <a:solidFill>
                  <a:srgbClr val="00297C"/>
                </a:solidFill>
                <a:latin typeface="Bahnschrift SemiBold" panose="020B0502040204020203" pitchFamily="34" charset="0"/>
              </a:rPr>
              <a:t>07</a:t>
            </a:r>
          </a:p>
        </p:txBody>
      </p:sp>
      <p:sp>
        <p:nvSpPr>
          <p:cNvPr id="16" name="TextBox 16"/>
          <p:cNvSpPr txBox="1"/>
          <p:nvPr/>
        </p:nvSpPr>
        <p:spPr>
          <a:xfrm>
            <a:off x="6991230" y="3333137"/>
            <a:ext cx="5790503" cy="403316"/>
          </a:xfrm>
          <a:prstGeom prst="rect">
            <a:avLst/>
          </a:prstGeom>
        </p:spPr>
        <p:txBody>
          <a:bodyPr lIns="0" tIns="0" rIns="0" bIns="0" rtlCol="0" anchor="t">
            <a:spAutoFit/>
          </a:bodyPr>
          <a:lstStyle/>
          <a:p>
            <a:pPr>
              <a:lnSpc>
                <a:spcPts val="3483"/>
              </a:lnSpc>
            </a:pPr>
            <a:r>
              <a:rPr lang="en-US" sz="2524" spc="247" dirty="0" smtClean="0">
                <a:solidFill>
                  <a:srgbClr val="FEFFFF"/>
                </a:solidFill>
                <a:latin typeface="Bahnschrift SemiBold" panose="020B0502040204020203" pitchFamily="34" charset="0"/>
              </a:rPr>
              <a:t>Product overview </a:t>
            </a:r>
            <a:endParaRPr lang="en-US" sz="2524" spc="247" dirty="0">
              <a:solidFill>
                <a:srgbClr val="FEFFFF"/>
              </a:solidFill>
              <a:latin typeface="Bahnschrift SemiBold" panose="020B0502040204020203" pitchFamily="34" charset="0"/>
            </a:endParaRPr>
          </a:p>
        </p:txBody>
      </p:sp>
      <p:sp>
        <p:nvSpPr>
          <p:cNvPr id="17" name="TextBox 17"/>
          <p:cNvSpPr txBox="1"/>
          <p:nvPr/>
        </p:nvSpPr>
        <p:spPr>
          <a:xfrm>
            <a:off x="6991230" y="4127355"/>
            <a:ext cx="6076629" cy="403316"/>
          </a:xfrm>
          <a:prstGeom prst="rect">
            <a:avLst/>
          </a:prstGeom>
        </p:spPr>
        <p:txBody>
          <a:bodyPr lIns="0" tIns="0" rIns="0" bIns="0" rtlCol="0" anchor="t">
            <a:spAutoFit/>
          </a:bodyPr>
          <a:lstStyle/>
          <a:p>
            <a:pPr marL="0" lvl="0" indent="0" algn="l">
              <a:lnSpc>
                <a:spcPts val="3483"/>
              </a:lnSpc>
              <a:spcBef>
                <a:spcPct val="0"/>
              </a:spcBef>
            </a:pPr>
            <a:r>
              <a:rPr lang="en-US" sz="2524" spc="247" dirty="0" smtClean="0">
                <a:solidFill>
                  <a:srgbClr val="FEFFFF"/>
                </a:solidFill>
                <a:latin typeface="Bahnschrift SemiBold" panose="020B0502040204020203" pitchFamily="34" charset="0"/>
              </a:rPr>
              <a:t>Timeline  </a:t>
            </a:r>
            <a:endParaRPr lang="en-US" sz="2524" spc="247" dirty="0">
              <a:solidFill>
                <a:srgbClr val="FEFFFF"/>
              </a:solidFill>
              <a:latin typeface="Bahnschrift SemiBold" panose="020B0502040204020203" pitchFamily="34" charset="0"/>
            </a:endParaRPr>
          </a:p>
        </p:txBody>
      </p:sp>
      <p:grpSp>
        <p:nvGrpSpPr>
          <p:cNvPr id="23" name="Group 23"/>
          <p:cNvGrpSpPr/>
          <p:nvPr/>
        </p:nvGrpSpPr>
        <p:grpSpPr>
          <a:xfrm>
            <a:off x="2845403" y="1028700"/>
            <a:ext cx="9468433" cy="1985254"/>
            <a:chOff x="0" y="0"/>
            <a:chExt cx="1421404" cy="298027"/>
          </a:xfrm>
        </p:grpSpPr>
        <p:sp>
          <p:nvSpPr>
            <p:cNvPr id="24" name="Freeform 24"/>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sp>
        <p:sp>
          <p:nvSpPr>
            <p:cNvPr id="25" name="TextBox 25"/>
            <p:cNvSpPr txBox="1"/>
            <p:nvPr/>
          </p:nvSpPr>
          <p:spPr>
            <a:xfrm>
              <a:off x="0" y="-142875"/>
              <a:ext cx="1421404" cy="440902"/>
            </a:xfrm>
            <a:prstGeom prst="rect">
              <a:avLst/>
            </a:prstGeom>
          </p:spPr>
          <p:txBody>
            <a:bodyPr lIns="0" tIns="0" rIns="0" bIns="0" rtlCol="0" anchor="ctr"/>
            <a:lstStyle/>
            <a:p>
              <a:pPr marL="0" lvl="0" indent="0" algn="ctr">
                <a:lnSpc>
                  <a:spcPts val="11976"/>
                </a:lnSpc>
                <a:spcBef>
                  <a:spcPct val="0"/>
                </a:spcBef>
              </a:pPr>
              <a:endParaRPr>
                <a:latin typeface="Bahnschrift SemiBold" panose="020B0502040204020203" pitchFamily="34" charset="0"/>
              </a:endParaRPr>
            </a:p>
          </p:txBody>
        </p:sp>
      </p:grpSp>
      <p:sp>
        <p:nvSpPr>
          <p:cNvPr id="26" name="TextBox 26"/>
          <p:cNvSpPr txBox="1"/>
          <p:nvPr/>
        </p:nvSpPr>
        <p:spPr>
          <a:xfrm>
            <a:off x="2845403" y="1137184"/>
            <a:ext cx="8633269" cy="3282950"/>
          </a:xfrm>
          <a:prstGeom prst="rect">
            <a:avLst/>
          </a:prstGeom>
        </p:spPr>
        <p:txBody>
          <a:bodyPr lIns="0" tIns="0" rIns="0" bIns="0" rtlCol="0" anchor="t">
            <a:spAutoFit/>
          </a:bodyPr>
          <a:lstStyle/>
          <a:p>
            <a:pPr algn="ctr">
              <a:lnSpc>
                <a:spcPts val="12785"/>
              </a:lnSpc>
              <a:spcBef>
                <a:spcPct val="0"/>
              </a:spcBef>
            </a:pPr>
            <a:r>
              <a:rPr lang="en-US" sz="8800" dirty="0">
                <a:solidFill>
                  <a:schemeClr val="bg1"/>
                </a:solidFill>
                <a:latin typeface="Bahnschrift SemiBold" panose="020B0502040204020203" pitchFamily="34" charset="0"/>
              </a:rPr>
              <a:t>Outline</a:t>
            </a:r>
          </a:p>
          <a:p>
            <a:pPr marL="0" lvl="0" indent="0" algn="ctr">
              <a:lnSpc>
                <a:spcPts val="12785"/>
              </a:lnSpc>
              <a:spcBef>
                <a:spcPct val="0"/>
              </a:spcBef>
            </a:pPr>
            <a:endParaRPr lang="en-US" sz="9265" spc="907" dirty="0">
              <a:solidFill>
                <a:srgbClr val="FDFBFB"/>
              </a:solidFill>
              <a:latin typeface="Bahnschrift SemiBold" panose="020B0502040204020203"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39600" y="5070506"/>
            <a:ext cx="7594600" cy="5715000"/>
          </a:xfrm>
          <a:prstGeom prst="rect">
            <a:avLst/>
          </a:prstGeom>
        </p:spPr>
      </p:pic>
      <p:sp>
        <p:nvSpPr>
          <p:cNvPr id="27" name="TextBox 17"/>
          <p:cNvSpPr txBox="1"/>
          <p:nvPr/>
        </p:nvSpPr>
        <p:spPr>
          <a:xfrm>
            <a:off x="7031055" y="5013175"/>
            <a:ext cx="6076629" cy="403316"/>
          </a:xfrm>
          <a:prstGeom prst="rect">
            <a:avLst/>
          </a:prstGeom>
        </p:spPr>
        <p:txBody>
          <a:bodyPr lIns="0" tIns="0" rIns="0" bIns="0" rtlCol="0" anchor="t">
            <a:spAutoFit/>
          </a:bodyPr>
          <a:lstStyle/>
          <a:p>
            <a:pPr marL="0" lvl="0" indent="0" algn="l">
              <a:lnSpc>
                <a:spcPts val="3483"/>
              </a:lnSpc>
              <a:spcBef>
                <a:spcPct val="0"/>
              </a:spcBef>
            </a:pPr>
            <a:r>
              <a:rPr lang="en-US" sz="2524" spc="247" dirty="0" smtClean="0">
                <a:solidFill>
                  <a:srgbClr val="FEFFFF"/>
                </a:solidFill>
                <a:latin typeface="Bahnschrift SemiBold" panose="020B0502040204020203" pitchFamily="34" charset="0"/>
              </a:rPr>
              <a:t>Work Progress  </a:t>
            </a:r>
            <a:endParaRPr lang="en-US" sz="2524" spc="247" dirty="0">
              <a:solidFill>
                <a:srgbClr val="FEFFFF"/>
              </a:solidFill>
              <a:latin typeface="Bahnschrift SemiBold" panose="020B0502040204020203" pitchFamily="34" charset="0"/>
            </a:endParaRPr>
          </a:p>
        </p:txBody>
      </p:sp>
      <p:sp>
        <p:nvSpPr>
          <p:cNvPr id="22" name="TextBox 17"/>
          <p:cNvSpPr txBox="1"/>
          <p:nvPr/>
        </p:nvSpPr>
        <p:spPr>
          <a:xfrm>
            <a:off x="7031054" y="5799424"/>
            <a:ext cx="6076629" cy="403316"/>
          </a:xfrm>
          <a:prstGeom prst="rect">
            <a:avLst/>
          </a:prstGeom>
        </p:spPr>
        <p:txBody>
          <a:bodyPr lIns="0" tIns="0" rIns="0" bIns="0" rtlCol="0" anchor="t">
            <a:spAutoFit/>
          </a:bodyPr>
          <a:lstStyle/>
          <a:p>
            <a:pPr marL="0" lvl="0" indent="0" algn="l">
              <a:lnSpc>
                <a:spcPts val="3483"/>
              </a:lnSpc>
              <a:spcBef>
                <a:spcPct val="0"/>
              </a:spcBef>
            </a:pPr>
            <a:r>
              <a:rPr lang="en-US" sz="2524" spc="247" dirty="0" smtClean="0">
                <a:solidFill>
                  <a:srgbClr val="FEFFFF"/>
                </a:solidFill>
                <a:latin typeface="Bahnschrift SemiBold" panose="020B0502040204020203" pitchFamily="34" charset="0"/>
              </a:rPr>
              <a:t>Challenges</a:t>
            </a:r>
            <a:endParaRPr lang="en-US" sz="2524" spc="247" dirty="0">
              <a:solidFill>
                <a:srgbClr val="FEFFFF"/>
              </a:solidFill>
              <a:latin typeface="Bahnschrift SemiBold" panose="020B0502040204020203" pitchFamily="34" charset="0"/>
            </a:endParaRPr>
          </a:p>
        </p:txBody>
      </p:sp>
      <p:sp>
        <p:nvSpPr>
          <p:cNvPr id="28" name="TextBox 17"/>
          <p:cNvSpPr txBox="1"/>
          <p:nvPr/>
        </p:nvSpPr>
        <p:spPr>
          <a:xfrm>
            <a:off x="6991230" y="6592863"/>
            <a:ext cx="6076629" cy="403316"/>
          </a:xfrm>
          <a:prstGeom prst="rect">
            <a:avLst/>
          </a:prstGeom>
        </p:spPr>
        <p:txBody>
          <a:bodyPr lIns="0" tIns="0" rIns="0" bIns="0" rtlCol="0" anchor="t">
            <a:spAutoFit/>
          </a:bodyPr>
          <a:lstStyle/>
          <a:p>
            <a:pPr marL="0" lvl="0" indent="0" algn="l">
              <a:lnSpc>
                <a:spcPts val="3483"/>
              </a:lnSpc>
              <a:spcBef>
                <a:spcPct val="0"/>
              </a:spcBef>
            </a:pPr>
            <a:r>
              <a:rPr lang="en-US" sz="2524" spc="247" dirty="0" smtClean="0">
                <a:solidFill>
                  <a:srgbClr val="FEFFFF"/>
                </a:solidFill>
                <a:latin typeface="Bahnschrift SemiBold" panose="020B0502040204020203" pitchFamily="34" charset="0"/>
              </a:rPr>
              <a:t>Solution</a:t>
            </a:r>
            <a:endParaRPr lang="en-US" sz="2524" spc="247" dirty="0">
              <a:solidFill>
                <a:srgbClr val="FEFFFF"/>
              </a:solidFill>
              <a:latin typeface="Bahnschrift SemiBold" panose="020B0502040204020203" pitchFamily="34" charset="0"/>
            </a:endParaRPr>
          </a:p>
        </p:txBody>
      </p:sp>
      <p:sp>
        <p:nvSpPr>
          <p:cNvPr id="29" name="TextBox 17"/>
          <p:cNvSpPr txBox="1"/>
          <p:nvPr/>
        </p:nvSpPr>
        <p:spPr>
          <a:xfrm>
            <a:off x="6991229" y="7409759"/>
            <a:ext cx="6076629" cy="403316"/>
          </a:xfrm>
          <a:prstGeom prst="rect">
            <a:avLst/>
          </a:prstGeom>
        </p:spPr>
        <p:txBody>
          <a:bodyPr lIns="0" tIns="0" rIns="0" bIns="0" rtlCol="0" anchor="t">
            <a:spAutoFit/>
          </a:bodyPr>
          <a:lstStyle/>
          <a:p>
            <a:pPr marL="0" lvl="0" indent="0" algn="l">
              <a:lnSpc>
                <a:spcPts val="3483"/>
              </a:lnSpc>
              <a:spcBef>
                <a:spcPct val="0"/>
              </a:spcBef>
            </a:pPr>
            <a:r>
              <a:rPr lang="en-US" sz="2524" spc="247" dirty="0" smtClean="0">
                <a:solidFill>
                  <a:srgbClr val="FEFFFF"/>
                </a:solidFill>
                <a:latin typeface="Bahnschrift SemiBold" panose="020B0502040204020203" pitchFamily="34" charset="0"/>
              </a:rPr>
              <a:t>To-Dos</a:t>
            </a:r>
            <a:endParaRPr lang="en-US" sz="2524" spc="247" dirty="0">
              <a:solidFill>
                <a:srgbClr val="FEFFFF"/>
              </a:solidFill>
              <a:latin typeface="Bahnschrift SemiBold" panose="020B0502040204020203" pitchFamily="34" charset="0"/>
            </a:endParaRPr>
          </a:p>
        </p:txBody>
      </p:sp>
      <p:sp>
        <p:nvSpPr>
          <p:cNvPr id="30" name="TextBox 17"/>
          <p:cNvSpPr txBox="1"/>
          <p:nvPr/>
        </p:nvSpPr>
        <p:spPr>
          <a:xfrm>
            <a:off x="7031053" y="8292465"/>
            <a:ext cx="6076629" cy="403316"/>
          </a:xfrm>
          <a:prstGeom prst="rect">
            <a:avLst/>
          </a:prstGeom>
        </p:spPr>
        <p:txBody>
          <a:bodyPr lIns="0" tIns="0" rIns="0" bIns="0" rtlCol="0" anchor="t">
            <a:spAutoFit/>
          </a:bodyPr>
          <a:lstStyle/>
          <a:p>
            <a:pPr marL="0" lvl="0" indent="0" algn="l">
              <a:lnSpc>
                <a:spcPts val="3483"/>
              </a:lnSpc>
              <a:spcBef>
                <a:spcPct val="0"/>
              </a:spcBef>
            </a:pPr>
            <a:r>
              <a:rPr lang="en-US" sz="2524" spc="247" dirty="0" smtClean="0">
                <a:solidFill>
                  <a:srgbClr val="FEFFFF"/>
                </a:solidFill>
                <a:latin typeface="Bahnschrift SemiBold" panose="020B0502040204020203" pitchFamily="34" charset="0"/>
              </a:rPr>
              <a:t>Coming-Up Next</a:t>
            </a:r>
            <a:endParaRPr lang="en-US" sz="2524" spc="247" dirty="0">
              <a:solidFill>
                <a:srgbClr val="FEFFFF"/>
              </a:solidFill>
              <a:latin typeface="Bahnschrift SemiBold" panose="020B0502040204020203"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5177106" y="-3725587"/>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sp>
      <p:sp>
        <p:nvSpPr>
          <p:cNvPr id="4" name="TextBox 4"/>
          <p:cNvSpPr txBox="1"/>
          <p:nvPr/>
        </p:nvSpPr>
        <p:spPr>
          <a:xfrm>
            <a:off x="1946704" y="800100"/>
            <a:ext cx="8965795" cy="1718419"/>
          </a:xfrm>
          <a:prstGeom prst="rect">
            <a:avLst/>
          </a:prstGeom>
        </p:spPr>
        <p:txBody>
          <a:bodyPr wrap="square" lIns="0" tIns="0" rIns="0" bIns="0" rtlCol="0" anchor="t">
            <a:spAutoFit/>
          </a:bodyPr>
          <a:lstStyle/>
          <a:p>
            <a:pPr>
              <a:lnSpc>
                <a:spcPts val="6726"/>
              </a:lnSpc>
              <a:spcBef>
                <a:spcPct val="0"/>
              </a:spcBef>
            </a:pPr>
            <a:r>
              <a:rPr lang="en-US" sz="4800" dirty="0" smtClean="0">
                <a:solidFill>
                  <a:schemeClr val="bg1"/>
                </a:solidFill>
                <a:latin typeface="Bahnschrift SemiBold" panose="020B0502040204020203" pitchFamily="34" charset="0"/>
              </a:rPr>
              <a:t>CHALLENGES</a:t>
            </a:r>
            <a:endParaRPr lang="en-US" sz="4800" dirty="0">
              <a:solidFill>
                <a:schemeClr val="bg1"/>
              </a:solidFill>
              <a:latin typeface="Bahnschrift SemiBold" panose="020B0502040204020203" pitchFamily="34" charset="0"/>
            </a:endParaRPr>
          </a:p>
          <a:p>
            <a:pPr marL="0" lvl="0" indent="0">
              <a:lnSpc>
                <a:spcPts val="6726"/>
              </a:lnSpc>
              <a:spcBef>
                <a:spcPct val="0"/>
              </a:spcBef>
            </a:pPr>
            <a:r>
              <a:rPr lang="en-US" sz="4800" b="1" spc="477" dirty="0" smtClean="0">
                <a:solidFill>
                  <a:schemeClr val="bg1"/>
                </a:solidFill>
                <a:latin typeface="Bahnschrift SemiBold" panose="020B0502040204020203" pitchFamily="34" charset="0"/>
              </a:rPr>
              <a:t> </a:t>
            </a:r>
            <a:r>
              <a:rPr lang="en-US" sz="4800" spc="477" dirty="0" smtClean="0">
                <a:solidFill>
                  <a:schemeClr val="bg1"/>
                </a:solidFill>
                <a:latin typeface="Bahnschrift SemiBold" panose="020B0502040204020203" pitchFamily="34" charset="0"/>
              </a:rPr>
              <a:t> </a:t>
            </a:r>
            <a:endParaRPr lang="en-US" sz="4800" spc="477" dirty="0">
              <a:solidFill>
                <a:schemeClr val="bg1"/>
              </a:solidFill>
              <a:latin typeface="Bahnschrift SemiBold" panose="020B0502040204020203" pitchFamily="34" charset="0"/>
            </a:endParaRPr>
          </a:p>
        </p:txBody>
      </p:sp>
      <p:sp>
        <p:nvSpPr>
          <p:cNvPr id="10" name="TextBox 45"/>
          <p:cNvSpPr txBox="1"/>
          <p:nvPr/>
        </p:nvSpPr>
        <p:spPr>
          <a:xfrm>
            <a:off x="1961944" y="2095500"/>
            <a:ext cx="12138951" cy="1359346"/>
          </a:xfrm>
          <a:prstGeom prst="rect">
            <a:avLst/>
          </a:prstGeom>
        </p:spPr>
        <p:txBody>
          <a:bodyPr wrap="square" lIns="0" tIns="0" rIns="0" bIns="0" rtlCol="0" anchor="t">
            <a:spAutoFit/>
          </a:bodyPr>
          <a:lstStyle/>
          <a:p>
            <a:pPr>
              <a:lnSpc>
                <a:spcPts val="5290"/>
              </a:lnSpc>
            </a:pPr>
            <a:r>
              <a:rPr lang="en-US" sz="3833" dirty="0" smtClean="0">
                <a:solidFill>
                  <a:schemeClr val="bg1"/>
                </a:solidFill>
                <a:latin typeface="Bahnschrift SemiBold" panose="020B0502040204020203" pitchFamily="34" charset="0"/>
              </a:rPr>
              <a:t>2.  How we are going to save thousands of scraped </a:t>
            </a:r>
            <a:r>
              <a:rPr lang="en-US" sz="3833" dirty="0">
                <a:solidFill>
                  <a:schemeClr val="bg1"/>
                </a:solidFill>
                <a:latin typeface="Bahnschrift SemiBold" panose="020B0502040204020203" pitchFamily="34" charset="0"/>
              </a:rPr>
              <a:t>s</a:t>
            </a:r>
            <a:r>
              <a:rPr lang="en-US" sz="3833" dirty="0" smtClean="0">
                <a:solidFill>
                  <a:schemeClr val="bg1"/>
                </a:solidFill>
                <a:latin typeface="Bahnschrift SemiBold" panose="020B0502040204020203" pitchFamily="34" charset="0"/>
              </a:rPr>
              <a:t>cholarships in database?</a:t>
            </a:r>
            <a:endParaRPr lang="en-US" sz="3833" dirty="0">
              <a:solidFill>
                <a:schemeClr val="bg1"/>
              </a:solidFill>
              <a:latin typeface="Bahnschrift SemiBold" panose="020B0502040204020203" pitchFamily="34" charset="0"/>
            </a:endParaRPr>
          </a:p>
        </p:txBody>
      </p:sp>
      <p:pic>
        <p:nvPicPr>
          <p:cNvPr id="2050" name="Picture 2" descr="Firebase expands to become a unified app platform - Google for Develop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557" y="3239811"/>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79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352657" y="-3458576"/>
            <a:ext cx="8705313" cy="8190224"/>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7" name="TextBox 4"/>
          <p:cNvSpPr txBox="1"/>
          <p:nvPr/>
        </p:nvSpPr>
        <p:spPr>
          <a:xfrm>
            <a:off x="11547570" y="1475432"/>
            <a:ext cx="8965795" cy="1718419"/>
          </a:xfrm>
          <a:prstGeom prst="rect">
            <a:avLst/>
          </a:prstGeom>
        </p:spPr>
        <p:txBody>
          <a:bodyPr wrap="square" lIns="0" tIns="0" rIns="0" bIns="0" rtlCol="0" anchor="t">
            <a:spAutoFit/>
          </a:bodyPr>
          <a:lstStyle/>
          <a:p>
            <a:pPr>
              <a:lnSpc>
                <a:spcPts val="6726"/>
              </a:lnSpc>
              <a:spcBef>
                <a:spcPct val="0"/>
              </a:spcBef>
            </a:pPr>
            <a:endParaRPr lang="en-US" sz="4800" dirty="0">
              <a:solidFill>
                <a:schemeClr val="bg1"/>
              </a:solidFill>
              <a:latin typeface="Bahnschrift SemiBold" panose="020B0502040204020203" pitchFamily="34" charset="0"/>
            </a:endParaRPr>
          </a:p>
          <a:p>
            <a:pPr marL="0" lvl="0" indent="0">
              <a:lnSpc>
                <a:spcPts val="6726"/>
              </a:lnSpc>
              <a:spcBef>
                <a:spcPct val="0"/>
              </a:spcBef>
            </a:pPr>
            <a:r>
              <a:rPr lang="en-US" sz="4800" b="1" spc="477" dirty="0" smtClean="0">
                <a:solidFill>
                  <a:schemeClr val="bg1"/>
                </a:solidFill>
                <a:latin typeface="Bahnschrift SemiBold" panose="020B0502040204020203" pitchFamily="34" charset="0"/>
              </a:rPr>
              <a:t> </a:t>
            </a:r>
            <a:r>
              <a:rPr lang="en-US" sz="4800" spc="477" dirty="0" smtClean="0">
                <a:solidFill>
                  <a:schemeClr val="bg1"/>
                </a:solidFill>
                <a:latin typeface="Bahnschrift SemiBold" panose="020B0502040204020203" pitchFamily="34" charset="0"/>
              </a:rPr>
              <a:t> </a:t>
            </a:r>
            <a:endParaRPr lang="en-US" sz="4800" spc="477" dirty="0">
              <a:solidFill>
                <a:schemeClr val="bg1"/>
              </a:solidFill>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731648"/>
            <a:ext cx="8491402" cy="4352606"/>
          </a:xfrm>
          <a:prstGeom prst="rect">
            <a:avLst/>
          </a:prstGeom>
        </p:spPr>
      </p:pic>
      <p:sp>
        <p:nvSpPr>
          <p:cNvPr id="10" name="TextBox 4"/>
          <p:cNvSpPr txBox="1"/>
          <p:nvPr/>
        </p:nvSpPr>
        <p:spPr>
          <a:xfrm>
            <a:off x="1462043" y="1644560"/>
            <a:ext cx="8965795" cy="1718419"/>
          </a:xfrm>
          <a:prstGeom prst="rect">
            <a:avLst/>
          </a:prstGeom>
        </p:spPr>
        <p:txBody>
          <a:bodyPr wrap="square" lIns="0" tIns="0" rIns="0" bIns="0" rtlCol="0" anchor="t">
            <a:spAutoFit/>
          </a:bodyPr>
          <a:lstStyle/>
          <a:p>
            <a:pPr>
              <a:lnSpc>
                <a:spcPts val="6726"/>
              </a:lnSpc>
              <a:spcBef>
                <a:spcPct val="0"/>
              </a:spcBef>
            </a:pPr>
            <a:r>
              <a:rPr lang="en-US" sz="4800" dirty="0" smtClean="0">
                <a:solidFill>
                  <a:schemeClr val="bg1"/>
                </a:solidFill>
                <a:latin typeface="Bahnschrift SemiBold" panose="020B0502040204020203" pitchFamily="34" charset="0"/>
              </a:rPr>
              <a:t>Data in Firebase:</a:t>
            </a:r>
            <a:endParaRPr lang="en-US" sz="4800" dirty="0">
              <a:solidFill>
                <a:schemeClr val="bg1"/>
              </a:solidFill>
              <a:latin typeface="Bahnschrift SemiBold" panose="020B0502040204020203" pitchFamily="34" charset="0"/>
            </a:endParaRPr>
          </a:p>
          <a:p>
            <a:pPr marL="0" lvl="0" indent="0">
              <a:lnSpc>
                <a:spcPts val="6726"/>
              </a:lnSpc>
              <a:spcBef>
                <a:spcPct val="0"/>
              </a:spcBef>
            </a:pPr>
            <a:r>
              <a:rPr lang="en-US" sz="4800" b="1" spc="477" dirty="0" smtClean="0">
                <a:solidFill>
                  <a:schemeClr val="bg1"/>
                </a:solidFill>
                <a:latin typeface="Bahnschrift SemiBold" panose="020B0502040204020203" pitchFamily="34" charset="0"/>
              </a:rPr>
              <a:t> </a:t>
            </a:r>
            <a:r>
              <a:rPr lang="en-US" sz="4800" spc="477" dirty="0" smtClean="0">
                <a:solidFill>
                  <a:schemeClr val="bg1"/>
                </a:solidFill>
                <a:latin typeface="Bahnschrift SemiBold" panose="020B0502040204020203" pitchFamily="34" charset="0"/>
              </a:rPr>
              <a:t> </a:t>
            </a:r>
            <a:endParaRPr lang="en-US" sz="4800" spc="477" dirty="0">
              <a:solidFill>
                <a:schemeClr val="bg1"/>
              </a:solidFill>
              <a:latin typeface="Bahnschrift SemiBold"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557746"/>
            <a:ext cx="7927483" cy="4095985"/>
          </a:xfrm>
          <a:prstGeom prst="rect">
            <a:avLst/>
          </a:prstGeom>
        </p:spPr>
      </p:pic>
      <p:sp>
        <p:nvSpPr>
          <p:cNvPr id="11" name="Freeform 17"/>
          <p:cNvSpPr/>
          <p:nvPr/>
        </p:nvSpPr>
        <p:spPr>
          <a:xfrm rot="1559929">
            <a:off x="10490720" y="3288824"/>
            <a:ext cx="2624128" cy="632678"/>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Rectangle 11"/>
          <p:cNvSpPr/>
          <p:nvPr/>
        </p:nvSpPr>
        <p:spPr>
          <a:xfrm>
            <a:off x="-1551045" y="559511"/>
            <a:ext cx="9970400"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SOLUTION </a:t>
            </a:r>
            <a:endParaRPr lang="en-US" sz="6600" spc="477"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6977188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2667000" y="971773"/>
            <a:ext cx="10704067" cy="1017394"/>
          </a:xfrm>
          <a:prstGeom prst="rect">
            <a:avLst/>
          </a:prstGeom>
        </p:spPr>
        <p:txBody>
          <a:bodyPr lIns="0" tIns="0" rIns="0" bIns="0" rtlCol="0" anchor="t">
            <a:spAutoFit/>
          </a:bodyPr>
          <a:lstStyle/>
          <a:p>
            <a:pPr marL="0" lvl="0" indent="0" algn="ctr">
              <a:lnSpc>
                <a:spcPts val="8203"/>
              </a:lnSpc>
              <a:spcBef>
                <a:spcPct val="0"/>
              </a:spcBef>
            </a:pPr>
            <a:r>
              <a:rPr lang="en-US" sz="6600" spc="582" dirty="0" smtClean="0">
                <a:solidFill>
                  <a:srgbClr val="FDFBFB"/>
                </a:solidFill>
                <a:latin typeface="Candara" panose="020E0502030303020204" pitchFamily="34" charset="0"/>
              </a:rPr>
              <a:t> </a:t>
            </a:r>
            <a:endParaRPr lang="en-US" sz="6600" spc="582" dirty="0">
              <a:solidFill>
                <a:srgbClr val="FDFBFB"/>
              </a:solidFill>
              <a:latin typeface="Candara" panose="020E0502030303020204" pitchFamily="34" charset="0"/>
            </a:endParaRPr>
          </a:p>
        </p:txBody>
      </p:sp>
      <p:sp>
        <p:nvSpPr>
          <p:cNvPr id="26" name="Freeform 2"/>
          <p:cNvSpPr/>
          <p:nvPr/>
        </p:nvSpPr>
        <p:spPr>
          <a:xfrm>
            <a:off x="-3808180" y="-532107"/>
            <a:ext cx="10043682" cy="7752907"/>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sp>
      <p:sp>
        <p:nvSpPr>
          <p:cNvPr id="27" name="Freeform 2"/>
          <p:cNvSpPr/>
          <p:nvPr/>
        </p:nvSpPr>
        <p:spPr>
          <a:xfrm>
            <a:off x="13563600" y="221383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sp>
      <p:sp>
        <p:nvSpPr>
          <p:cNvPr id="4" name="Rectangle 3"/>
          <p:cNvSpPr/>
          <p:nvPr/>
        </p:nvSpPr>
        <p:spPr>
          <a:xfrm>
            <a:off x="2694060" y="851454"/>
            <a:ext cx="12635353"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RECOMMENDATION MODEL</a:t>
            </a:r>
            <a:r>
              <a:rPr lang="en-US" sz="6600" spc="477" dirty="0" smtClean="0">
                <a:solidFill>
                  <a:schemeClr val="bg1"/>
                </a:solidFill>
                <a:latin typeface="Candara" panose="020E0502030303020204" pitchFamily="34" charset="0"/>
              </a:rPr>
              <a:t> </a:t>
            </a:r>
            <a:endParaRPr lang="en-US" sz="6600" spc="477" dirty="0">
              <a:solidFill>
                <a:schemeClr val="bg1"/>
              </a:solidFill>
              <a:latin typeface="Candara" panose="020E0502030303020204" pitchFamily="34" charset="0"/>
            </a:endParaRPr>
          </a:p>
        </p:txBody>
      </p:sp>
      <p:pic>
        <p:nvPicPr>
          <p:cNvPr id="3" name="Picture 2"/>
          <p:cNvPicPr>
            <a:picLocks noChangeAspect="1"/>
          </p:cNvPicPr>
          <p:nvPr/>
        </p:nvPicPr>
        <p:blipFill>
          <a:blip r:embed="rId6"/>
          <a:stretch>
            <a:fillRect/>
          </a:stretch>
        </p:blipFill>
        <p:spPr>
          <a:xfrm>
            <a:off x="4800600" y="6465349"/>
            <a:ext cx="12703843" cy="3554951"/>
          </a:xfrm>
          <a:prstGeom prst="rect">
            <a:avLst/>
          </a:prstGeom>
        </p:spPr>
      </p:pic>
      <p:pic>
        <p:nvPicPr>
          <p:cNvPr id="5" name="Picture 4"/>
          <p:cNvPicPr>
            <a:picLocks noChangeAspect="1"/>
          </p:cNvPicPr>
          <p:nvPr/>
        </p:nvPicPr>
        <p:blipFill>
          <a:blip r:embed="rId7"/>
          <a:stretch>
            <a:fillRect/>
          </a:stretch>
        </p:blipFill>
        <p:spPr>
          <a:xfrm>
            <a:off x="1157545" y="3615220"/>
            <a:ext cx="8859486" cy="2896004"/>
          </a:xfrm>
          <a:prstGeom prst="rect">
            <a:avLst/>
          </a:prstGeom>
        </p:spPr>
      </p:pic>
      <p:sp>
        <p:nvSpPr>
          <p:cNvPr id="10" name="Freeform 17"/>
          <p:cNvSpPr/>
          <p:nvPr/>
        </p:nvSpPr>
        <p:spPr>
          <a:xfrm rot="2351492">
            <a:off x="10529526" y="4103370"/>
            <a:ext cx="2624128" cy="632678"/>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1" name="TextBox 27"/>
          <p:cNvSpPr txBox="1"/>
          <p:nvPr/>
        </p:nvSpPr>
        <p:spPr>
          <a:xfrm>
            <a:off x="1697893" y="602707"/>
            <a:ext cx="1403316"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4</a:t>
            </a:r>
            <a:r>
              <a:rPr lang="en-US" sz="8152" dirty="0" smtClean="0">
                <a:solidFill>
                  <a:schemeClr val="bg1"/>
                </a:solidFill>
                <a:latin typeface="Bahnschrift SemiBold" panose="020B0502040204020203" pitchFamily="34" charset="0"/>
              </a:rPr>
              <a:t>.</a:t>
            </a:r>
            <a:endParaRPr lang="en-US" sz="8152" dirty="0">
              <a:solidFill>
                <a:schemeClr val="bg1"/>
              </a:solidFill>
              <a:latin typeface="Bahnschrift SemiBold" panose="020B0502040204020203" pitchFamily="34" charset="0"/>
            </a:endParaRPr>
          </a:p>
        </p:txBody>
      </p:sp>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4000" y="1920358"/>
            <a:ext cx="1418332" cy="1418332"/>
          </a:xfrm>
          <a:prstGeom prst="rect">
            <a:avLst/>
          </a:prstGeom>
        </p:spPr>
      </p:pic>
    </p:spTree>
    <p:extLst>
      <p:ext uri="{BB962C8B-B14F-4D97-AF65-F5344CB8AC3E}">
        <p14:creationId xmlns:p14="http://schemas.microsoft.com/office/powerpoint/2010/main" val="341371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20" name="TextBox 20"/>
          <p:cNvSpPr txBox="1"/>
          <p:nvPr/>
        </p:nvSpPr>
        <p:spPr>
          <a:xfrm>
            <a:off x="-2667000" y="971773"/>
            <a:ext cx="10704067" cy="1017394"/>
          </a:xfrm>
          <a:prstGeom prst="rect">
            <a:avLst/>
          </a:prstGeom>
        </p:spPr>
        <p:txBody>
          <a:bodyPr lIns="0" tIns="0" rIns="0" bIns="0" rtlCol="0" anchor="t">
            <a:spAutoFit/>
          </a:bodyPr>
          <a:lstStyle/>
          <a:p>
            <a:pPr marL="0" lvl="0" indent="0" algn="ctr">
              <a:lnSpc>
                <a:spcPts val="8203"/>
              </a:lnSpc>
              <a:spcBef>
                <a:spcPct val="0"/>
              </a:spcBef>
            </a:pPr>
            <a:r>
              <a:rPr lang="en-US" sz="6600" spc="582" dirty="0" smtClean="0">
                <a:solidFill>
                  <a:srgbClr val="FDFBFB"/>
                </a:solidFill>
                <a:latin typeface="Candara" panose="020E0502030303020204" pitchFamily="34" charset="0"/>
              </a:rPr>
              <a:t> </a:t>
            </a:r>
            <a:endParaRPr lang="en-US" sz="6600" spc="582" dirty="0">
              <a:solidFill>
                <a:srgbClr val="FDFBFB"/>
              </a:solidFill>
              <a:latin typeface="Candara" panose="020E0502030303020204" pitchFamily="34" charset="0"/>
            </a:endParaRPr>
          </a:p>
        </p:txBody>
      </p:sp>
      <p:sp>
        <p:nvSpPr>
          <p:cNvPr id="26" name="Freeform 2"/>
          <p:cNvSpPr/>
          <p:nvPr/>
        </p:nvSpPr>
        <p:spPr>
          <a:xfrm>
            <a:off x="-3733800" y="-1571011"/>
            <a:ext cx="10043682" cy="7752907"/>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7"/>
            <a:stretch>
              <a:fillRect/>
            </a:stretch>
          </a:blipFill>
        </p:spPr>
      </p:sp>
      <p:sp>
        <p:nvSpPr>
          <p:cNvPr id="27" name="Freeform 2"/>
          <p:cNvSpPr/>
          <p:nvPr/>
        </p:nvSpPr>
        <p:spPr>
          <a:xfrm>
            <a:off x="13563600" y="221383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7"/>
            <a:stretch>
              <a:fillRect/>
            </a:stretch>
          </a:blipFill>
        </p:spPr>
      </p:sp>
      <p:sp>
        <p:nvSpPr>
          <p:cNvPr id="8" name="Rectangle 7"/>
          <p:cNvSpPr/>
          <p:nvPr/>
        </p:nvSpPr>
        <p:spPr>
          <a:xfrm>
            <a:off x="210825" y="971773"/>
            <a:ext cx="12635353" cy="951543"/>
          </a:xfrm>
          <a:prstGeom prst="rect">
            <a:avLst/>
          </a:prstGeom>
        </p:spPr>
        <p:txBody>
          <a:bodyPr wrap="square">
            <a:spAutoFit/>
          </a:bodyPr>
          <a:lstStyle/>
          <a:p>
            <a:pPr lvl="0" algn="ctr">
              <a:lnSpc>
                <a:spcPts val="6726"/>
              </a:lnSpc>
              <a:spcBef>
                <a:spcPct val="0"/>
              </a:spcBef>
            </a:pPr>
            <a:r>
              <a:rPr lang="en-US" sz="6600" spc="477" dirty="0" smtClean="0">
                <a:solidFill>
                  <a:schemeClr val="bg1"/>
                </a:solidFill>
                <a:latin typeface="Bahnschrift SemiBold" panose="020B0502040204020203" pitchFamily="34" charset="0"/>
              </a:rPr>
              <a:t>DEMO VIDEO</a:t>
            </a:r>
            <a:endParaRPr lang="en-US" sz="6600" spc="477" dirty="0">
              <a:solidFill>
                <a:schemeClr val="bg1"/>
              </a:solidFill>
              <a:latin typeface="Candara" panose="020E0502030303020204" pitchFamily="34" charset="0"/>
            </a:endParaRPr>
          </a:p>
        </p:txBody>
      </p:sp>
    </p:spTree>
    <p:extLst>
      <p:ext uri="{BB962C8B-B14F-4D97-AF65-F5344CB8AC3E}">
        <p14:creationId xmlns:p14="http://schemas.microsoft.com/office/powerpoint/2010/main" val="2175440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958788" y="-4959288"/>
            <a:ext cx="20205576" cy="20205576"/>
          </a:xfrm>
          <a:custGeom>
            <a:avLst/>
            <a:gdLst/>
            <a:ahLst/>
            <a:cxnLst/>
            <a:rect l="l" t="t" r="r" b="b"/>
            <a:pathLst>
              <a:path w="20205576" h="20205576">
                <a:moveTo>
                  <a:pt x="20205576" y="7274007"/>
                </a:moveTo>
                <a:lnTo>
                  <a:pt x="7274007" y="20205576"/>
                </a:lnTo>
                <a:lnTo>
                  <a:pt x="0" y="12931569"/>
                </a:lnTo>
                <a:lnTo>
                  <a:pt x="12931569" y="0"/>
                </a:lnTo>
                <a:lnTo>
                  <a:pt x="20205576" y="7274007"/>
                </a:lnTo>
                <a:close/>
              </a:path>
            </a:pathLst>
          </a:custGeom>
          <a:blipFill>
            <a:blip r:embed="rId3"/>
            <a:stretch>
              <a:fillRect l="-126470" r="-126470"/>
            </a:stretch>
          </a:blipFill>
        </p:spPr>
      </p:sp>
      <p:sp>
        <p:nvSpPr>
          <p:cNvPr id="3" name="Freeform 3"/>
          <p:cNvSpPr/>
          <p:nvPr/>
        </p:nvSpPr>
        <p:spPr>
          <a:xfrm>
            <a:off x="-4807770" y="5981902"/>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4"/>
            <a:stretch>
              <a:fillRect/>
            </a:stretch>
          </a:blipFill>
        </p:spPr>
      </p:sp>
      <p:sp>
        <p:nvSpPr>
          <p:cNvPr id="4" name="Freeform 4"/>
          <p:cNvSpPr/>
          <p:nvPr/>
        </p:nvSpPr>
        <p:spPr>
          <a:xfrm>
            <a:off x="4615324" y="-3592186"/>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4"/>
            <a:stretch>
              <a:fillRect/>
            </a:stretch>
          </a:blipFill>
        </p:spPr>
      </p:sp>
      <p:grpSp>
        <p:nvGrpSpPr>
          <p:cNvPr id="6" name="Group 6"/>
          <p:cNvGrpSpPr/>
          <p:nvPr/>
        </p:nvGrpSpPr>
        <p:grpSpPr>
          <a:xfrm>
            <a:off x="2960513" y="2821948"/>
            <a:ext cx="9013475" cy="4643104"/>
            <a:chOff x="0" y="0"/>
            <a:chExt cx="1353106" cy="697024"/>
          </a:xfrm>
        </p:grpSpPr>
        <p:sp>
          <p:nvSpPr>
            <p:cNvPr id="7" name="Freeform 7"/>
            <p:cNvSpPr/>
            <p:nvPr/>
          </p:nvSpPr>
          <p:spPr>
            <a:xfrm>
              <a:off x="0" y="0"/>
              <a:ext cx="1353106" cy="697024"/>
            </a:xfrm>
            <a:custGeom>
              <a:avLst/>
              <a:gdLst/>
              <a:ahLst/>
              <a:cxnLst/>
              <a:rect l="l" t="t" r="r" b="b"/>
              <a:pathLst>
                <a:path w="1353106" h="697024">
                  <a:moveTo>
                    <a:pt x="0" y="0"/>
                  </a:moveTo>
                  <a:lnTo>
                    <a:pt x="1353106" y="0"/>
                  </a:lnTo>
                  <a:lnTo>
                    <a:pt x="1353106" y="697024"/>
                  </a:lnTo>
                  <a:lnTo>
                    <a:pt x="0" y="697024"/>
                  </a:lnTo>
                  <a:close/>
                </a:path>
              </a:pathLst>
            </a:custGeom>
            <a:solidFill>
              <a:srgbClr val="04577C"/>
            </a:solidFill>
            <a:ln w="38100" cap="sq">
              <a:solidFill>
                <a:srgbClr val="FEFFFF"/>
              </a:solidFill>
              <a:prstDash val="solid"/>
              <a:miter/>
            </a:ln>
          </p:spPr>
        </p:sp>
        <p:sp>
          <p:nvSpPr>
            <p:cNvPr id="8" name="TextBox 8"/>
            <p:cNvSpPr txBox="1"/>
            <p:nvPr/>
          </p:nvSpPr>
          <p:spPr>
            <a:xfrm>
              <a:off x="0" y="-114300"/>
              <a:ext cx="1353106" cy="811324"/>
            </a:xfrm>
            <a:prstGeom prst="rect">
              <a:avLst/>
            </a:prstGeom>
          </p:spPr>
          <p:txBody>
            <a:bodyPr lIns="0" tIns="0" rIns="0" bIns="0" rtlCol="0" anchor="ctr"/>
            <a:lstStyle/>
            <a:p>
              <a:pPr marL="0" lvl="0" indent="0" algn="ctr">
                <a:lnSpc>
                  <a:spcPts val="8646"/>
                </a:lnSpc>
                <a:spcBef>
                  <a:spcPct val="0"/>
                </a:spcBef>
              </a:pPr>
              <a:endParaRPr/>
            </a:p>
          </p:txBody>
        </p:sp>
      </p:grpSp>
      <p:grpSp>
        <p:nvGrpSpPr>
          <p:cNvPr id="9" name="Group 9"/>
          <p:cNvGrpSpPr/>
          <p:nvPr/>
        </p:nvGrpSpPr>
        <p:grpSpPr>
          <a:xfrm>
            <a:off x="2006398" y="3461020"/>
            <a:ext cx="6957692" cy="3364960"/>
            <a:chOff x="0" y="0"/>
            <a:chExt cx="1044491" cy="505149"/>
          </a:xfrm>
        </p:grpSpPr>
        <p:sp>
          <p:nvSpPr>
            <p:cNvPr id="10" name="Freeform 10"/>
            <p:cNvSpPr/>
            <p:nvPr/>
          </p:nvSpPr>
          <p:spPr>
            <a:xfrm>
              <a:off x="0" y="0"/>
              <a:ext cx="1044491"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cap="sq">
              <a:solidFill>
                <a:srgbClr val="FEFFFF"/>
              </a:solidFill>
              <a:prstDash val="solid"/>
              <a:miter/>
            </a:ln>
          </p:spPr>
        </p:sp>
        <p:sp>
          <p:nvSpPr>
            <p:cNvPr id="11" name="TextBox 11"/>
            <p:cNvSpPr txBox="1"/>
            <p:nvPr/>
          </p:nvSpPr>
          <p:spPr>
            <a:xfrm>
              <a:off x="0" y="-114300"/>
              <a:ext cx="1044491" cy="619449"/>
            </a:xfrm>
            <a:prstGeom prst="rect">
              <a:avLst/>
            </a:prstGeom>
          </p:spPr>
          <p:txBody>
            <a:bodyPr lIns="0" tIns="0" rIns="0" bIns="0" rtlCol="0" anchor="ctr"/>
            <a:lstStyle/>
            <a:p>
              <a:pPr marL="0" lvl="0" indent="0" algn="ctr">
                <a:lnSpc>
                  <a:spcPts val="8646"/>
                </a:lnSpc>
                <a:spcBef>
                  <a:spcPct val="0"/>
                </a:spcBef>
              </a:pPr>
              <a:r>
                <a:rPr lang="en-US" sz="6600" spc="614" dirty="0" smtClean="0">
                  <a:solidFill>
                    <a:srgbClr val="FDFBFB"/>
                  </a:solidFill>
                  <a:latin typeface="Bahnschrift SemiBold" panose="020B0502040204020203" pitchFamily="34" charset="0"/>
                </a:rPr>
                <a:t>THANK YOU </a:t>
              </a:r>
              <a:endParaRPr lang="en-US" sz="6600" spc="614" dirty="0">
                <a:solidFill>
                  <a:srgbClr val="FDFBFB"/>
                </a:solidFill>
                <a:latin typeface="Bahnschrift SemiBold" panose="020B0502040204020203"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1422830" y="5693878"/>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sp>
      <p:sp>
        <p:nvSpPr>
          <p:cNvPr id="10" name="TextBox 10"/>
          <p:cNvSpPr txBox="1"/>
          <p:nvPr/>
        </p:nvSpPr>
        <p:spPr>
          <a:xfrm>
            <a:off x="3657600" y="8039100"/>
            <a:ext cx="10580462" cy="1577355"/>
          </a:xfrm>
          <a:prstGeom prst="rect">
            <a:avLst/>
          </a:prstGeom>
        </p:spPr>
        <p:txBody>
          <a:bodyPr wrap="square" lIns="0" tIns="0" rIns="0" bIns="0" rtlCol="0" anchor="t">
            <a:spAutoFit/>
          </a:bodyPr>
          <a:lstStyle/>
          <a:p>
            <a:pPr marL="0" lvl="0" indent="0" algn="ctr">
              <a:lnSpc>
                <a:spcPts val="12314"/>
              </a:lnSpc>
              <a:spcBef>
                <a:spcPct val="0"/>
              </a:spcBef>
            </a:pPr>
            <a:r>
              <a:rPr lang="en-US" sz="6600" b="1" spc="874" dirty="0" smtClean="0">
                <a:solidFill>
                  <a:srgbClr val="FDFBFB"/>
                </a:solidFill>
                <a:latin typeface="Bahnschrift SemiBold" panose="020B0502040204020203" pitchFamily="34" charset="0"/>
              </a:rPr>
              <a:t>PROBLEMS</a:t>
            </a:r>
            <a:r>
              <a:rPr lang="en-US" sz="6000" spc="874" dirty="0" smtClean="0">
                <a:solidFill>
                  <a:srgbClr val="FDFBFB"/>
                </a:solidFill>
                <a:latin typeface="Bahnschrift SemiBold" panose="020B0502040204020203" pitchFamily="34" charset="0"/>
              </a:rPr>
              <a:t> </a:t>
            </a:r>
            <a:endParaRPr lang="en-US" sz="6000" spc="874" dirty="0">
              <a:solidFill>
                <a:srgbClr val="FDFBFB"/>
              </a:solidFill>
              <a:latin typeface="Bahnschrift SemiBold" panose="020B0502040204020203" pitchFamily="34" charset="0"/>
            </a:endParaRPr>
          </a:p>
        </p:txBody>
      </p:sp>
      <p:grpSp>
        <p:nvGrpSpPr>
          <p:cNvPr id="9" name="Group 8"/>
          <p:cNvGrpSpPr/>
          <p:nvPr/>
        </p:nvGrpSpPr>
        <p:grpSpPr>
          <a:xfrm>
            <a:off x="877756" y="0"/>
            <a:ext cx="3019330" cy="5690068"/>
            <a:chOff x="877756" y="0"/>
            <a:chExt cx="3019330" cy="5690068"/>
          </a:xfrm>
        </p:grpSpPr>
        <p:grpSp>
          <p:nvGrpSpPr>
            <p:cNvPr id="3" name="Group 2"/>
            <p:cNvGrpSpPr/>
            <p:nvPr/>
          </p:nvGrpSpPr>
          <p:grpSpPr>
            <a:xfrm>
              <a:off x="877756" y="0"/>
              <a:ext cx="3019330" cy="5690068"/>
              <a:chOff x="824146" y="0"/>
              <a:chExt cx="3019330" cy="5690068"/>
            </a:xfrm>
          </p:grpSpPr>
          <p:grpSp>
            <p:nvGrpSpPr>
              <p:cNvPr id="16" name="Group 14"/>
              <p:cNvGrpSpPr/>
              <p:nvPr/>
            </p:nvGrpSpPr>
            <p:grpSpPr>
              <a:xfrm>
                <a:off x="824147" y="0"/>
                <a:ext cx="3019329" cy="5690068"/>
                <a:chOff x="0" y="0"/>
                <a:chExt cx="660400" cy="1244555"/>
              </a:xfrm>
            </p:grpSpPr>
            <p:sp>
              <p:nvSpPr>
                <p:cNvPr id="17" name="Freeform 15"/>
                <p:cNvSpPr/>
                <p:nvPr/>
              </p:nvSpPr>
              <p:spPr>
                <a:xfrm>
                  <a:off x="0" y="0"/>
                  <a:ext cx="660400" cy="1244555"/>
                </a:xfrm>
                <a:custGeom>
                  <a:avLst/>
                  <a:gdLst/>
                  <a:ahLst/>
                  <a:cxnLst/>
                  <a:rect l="l" t="t" r="r" b="b"/>
                  <a:pathLst>
                    <a:path w="660400" h="1244555">
                      <a:moveTo>
                        <a:pt x="220252" y="1225486"/>
                      </a:moveTo>
                      <a:cubicBezTo>
                        <a:pt x="254109" y="1237000"/>
                        <a:pt x="292600" y="1244555"/>
                        <a:pt x="330378" y="1244555"/>
                      </a:cubicBezTo>
                      <a:cubicBezTo>
                        <a:pt x="368157" y="1244555"/>
                        <a:pt x="404509" y="1238078"/>
                        <a:pt x="438009" y="1226564"/>
                      </a:cubicBezTo>
                      <a:cubicBezTo>
                        <a:pt x="438723" y="1226205"/>
                        <a:pt x="439435" y="1226205"/>
                        <a:pt x="440148" y="1225845"/>
                      </a:cubicBezTo>
                      <a:cubicBezTo>
                        <a:pt x="565955" y="1179790"/>
                        <a:pt x="658618" y="1058176"/>
                        <a:pt x="660400" y="906462"/>
                      </a:cubicBezTo>
                      <a:lnTo>
                        <a:pt x="660400" y="0"/>
                      </a:lnTo>
                      <a:lnTo>
                        <a:pt x="0" y="0"/>
                      </a:lnTo>
                      <a:lnTo>
                        <a:pt x="0" y="905790"/>
                      </a:lnTo>
                      <a:cubicBezTo>
                        <a:pt x="1782" y="1058895"/>
                        <a:pt x="93019" y="1180510"/>
                        <a:pt x="220252" y="1225486"/>
                      </a:cubicBezTo>
                      <a:close/>
                    </a:path>
                  </a:pathLst>
                </a:custGeom>
                <a:solidFill>
                  <a:schemeClr val="accent5">
                    <a:lumMod val="75000"/>
                  </a:schemeClr>
                </a:solidFill>
              </p:spPr>
            </p:sp>
            <p:sp>
              <p:nvSpPr>
                <p:cNvPr id="18" name="TextBox 16"/>
                <p:cNvSpPr txBox="1"/>
                <p:nvPr/>
              </p:nvSpPr>
              <p:spPr>
                <a:xfrm>
                  <a:off x="0" y="-57150"/>
                  <a:ext cx="660400" cy="1174705"/>
                </a:xfrm>
                <a:prstGeom prst="rect">
                  <a:avLst/>
                </a:prstGeom>
              </p:spPr>
              <p:txBody>
                <a:bodyPr lIns="50800" tIns="50800" rIns="50800" bIns="50800" rtlCol="0" anchor="ctr"/>
                <a:lstStyle/>
                <a:p>
                  <a:pPr algn="ctr">
                    <a:lnSpc>
                      <a:spcPts val="3299"/>
                    </a:lnSpc>
                  </a:pPr>
                  <a:endParaRPr>
                    <a:latin typeface="Bahnschrift SemiBold" panose="020B0502040204020203" pitchFamily="34" charset="0"/>
                  </a:endParaRPr>
                </a:p>
              </p:txBody>
            </p:sp>
          </p:grpSp>
          <p:sp>
            <p:nvSpPr>
              <p:cNvPr id="29" name="Rectangle 28"/>
              <p:cNvSpPr/>
              <p:nvPr/>
            </p:nvSpPr>
            <p:spPr>
              <a:xfrm>
                <a:off x="824146" y="2458231"/>
                <a:ext cx="3019330" cy="1823576"/>
              </a:xfrm>
              <a:prstGeom prst="rect">
                <a:avLst/>
              </a:prstGeom>
            </p:spPr>
            <p:txBody>
              <a:bodyPr wrap="square">
                <a:spAutoFit/>
              </a:bodyPr>
              <a:lstStyle/>
              <a:p>
                <a:pPr algn="ctr">
                  <a:lnSpc>
                    <a:spcPts val="4519"/>
                  </a:lnSpc>
                  <a:spcBef>
                    <a:spcPct val="0"/>
                  </a:spcBef>
                </a:pPr>
                <a:r>
                  <a:rPr lang="en-US" sz="2400" b="1" dirty="0">
                    <a:solidFill>
                      <a:schemeClr val="bg1">
                        <a:lumMod val="95000"/>
                      </a:schemeClr>
                    </a:solidFill>
                    <a:latin typeface="Bahnschrift SemiBold" panose="020B0502040204020203" pitchFamily="34" charset="0"/>
                  </a:rPr>
                  <a:t>Obstacles in Finding the Relevant Scholarship</a:t>
                </a:r>
              </a:p>
            </p:txBody>
          </p:sp>
        </p:grpSp>
        <p:sp>
          <p:nvSpPr>
            <p:cNvPr id="30" name="TextBox 26"/>
            <p:cNvSpPr txBox="1"/>
            <p:nvPr/>
          </p:nvSpPr>
          <p:spPr>
            <a:xfrm>
              <a:off x="1104123" y="1877591"/>
              <a:ext cx="2459375" cy="436017"/>
            </a:xfrm>
            <a:prstGeom prst="rect">
              <a:avLst/>
            </a:prstGeom>
          </p:spPr>
          <p:txBody>
            <a:bodyPr lIns="0" tIns="0" rIns="0" bIns="0" rtlCol="0" anchor="t">
              <a:spAutoFit/>
            </a:bodyPr>
            <a:lstStyle/>
            <a:p>
              <a:pPr algn="ctr">
                <a:lnSpc>
                  <a:spcPts val="3359"/>
                </a:lnSpc>
              </a:pPr>
              <a:r>
                <a:rPr lang="en-US" sz="2799" b="1" spc="279" dirty="0">
                  <a:solidFill>
                    <a:srgbClr val="FFFFFF"/>
                  </a:solidFill>
                  <a:latin typeface="Bahnschrift SemiBold" panose="020B0502040204020203" pitchFamily="34" charset="0"/>
                </a:rPr>
                <a:t>1</a:t>
              </a:r>
            </a:p>
          </p:txBody>
        </p:sp>
      </p:grpSp>
      <p:grpSp>
        <p:nvGrpSpPr>
          <p:cNvPr id="11" name="Group 10"/>
          <p:cNvGrpSpPr/>
          <p:nvPr/>
        </p:nvGrpSpPr>
        <p:grpSpPr>
          <a:xfrm>
            <a:off x="4230675" y="0"/>
            <a:ext cx="3019330" cy="6238084"/>
            <a:chOff x="4230675" y="0"/>
            <a:chExt cx="3019330" cy="6238084"/>
          </a:xfrm>
        </p:grpSpPr>
        <p:grpSp>
          <p:nvGrpSpPr>
            <p:cNvPr id="4" name="Group 3"/>
            <p:cNvGrpSpPr/>
            <p:nvPr/>
          </p:nvGrpSpPr>
          <p:grpSpPr>
            <a:xfrm>
              <a:off x="4230675" y="0"/>
              <a:ext cx="3019330" cy="6238084"/>
              <a:chOff x="4230675" y="0"/>
              <a:chExt cx="3019330" cy="6238084"/>
            </a:xfrm>
          </p:grpSpPr>
          <p:grpSp>
            <p:nvGrpSpPr>
              <p:cNvPr id="19" name="Group 2"/>
              <p:cNvGrpSpPr/>
              <p:nvPr/>
            </p:nvGrpSpPr>
            <p:grpSpPr>
              <a:xfrm>
                <a:off x="4230676" y="0"/>
                <a:ext cx="3019329" cy="6238084"/>
                <a:chOff x="0" y="0"/>
                <a:chExt cx="660400" cy="1364419"/>
              </a:xfrm>
            </p:grpSpPr>
            <p:sp>
              <p:nvSpPr>
                <p:cNvPr id="20" name="Freeform 3"/>
                <p:cNvSpPr/>
                <p:nvPr/>
              </p:nvSpPr>
              <p:spPr>
                <a:xfrm>
                  <a:off x="0" y="0"/>
                  <a:ext cx="660400" cy="1364419"/>
                </a:xfrm>
                <a:custGeom>
                  <a:avLst/>
                  <a:gdLst/>
                  <a:ahLst/>
                  <a:cxnLst/>
                  <a:rect l="l" t="t" r="r" b="b"/>
                  <a:pathLst>
                    <a:path w="660400" h="1364419">
                      <a:moveTo>
                        <a:pt x="220252" y="1345350"/>
                      </a:moveTo>
                      <a:cubicBezTo>
                        <a:pt x="254109" y="1356864"/>
                        <a:pt x="292600" y="1364419"/>
                        <a:pt x="330378" y="1364419"/>
                      </a:cubicBezTo>
                      <a:cubicBezTo>
                        <a:pt x="368157" y="1364419"/>
                        <a:pt x="404509" y="1357942"/>
                        <a:pt x="438009" y="1346428"/>
                      </a:cubicBezTo>
                      <a:cubicBezTo>
                        <a:pt x="438723" y="1346069"/>
                        <a:pt x="439435" y="1346069"/>
                        <a:pt x="440148" y="1345710"/>
                      </a:cubicBezTo>
                      <a:cubicBezTo>
                        <a:pt x="565955" y="1299654"/>
                        <a:pt x="658618" y="1178040"/>
                        <a:pt x="660400" y="1023664"/>
                      </a:cubicBezTo>
                      <a:lnTo>
                        <a:pt x="660400" y="0"/>
                      </a:lnTo>
                      <a:lnTo>
                        <a:pt x="0" y="0"/>
                      </a:lnTo>
                      <a:lnTo>
                        <a:pt x="0" y="1022905"/>
                      </a:lnTo>
                      <a:cubicBezTo>
                        <a:pt x="1782" y="1178759"/>
                        <a:pt x="93019" y="1300375"/>
                        <a:pt x="220252" y="1345350"/>
                      </a:cubicBezTo>
                      <a:close/>
                    </a:path>
                  </a:pathLst>
                </a:custGeom>
                <a:solidFill>
                  <a:srgbClr val="2C8CCB"/>
                </a:solidFill>
              </p:spPr>
            </p:sp>
            <p:sp>
              <p:nvSpPr>
                <p:cNvPr id="21" name="TextBox 4"/>
                <p:cNvSpPr txBox="1"/>
                <p:nvPr/>
              </p:nvSpPr>
              <p:spPr>
                <a:xfrm>
                  <a:off x="0" y="-57150"/>
                  <a:ext cx="660400" cy="1294569"/>
                </a:xfrm>
                <a:prstGeom prst="rect">
                  <a:avLst/>
                </a:prstGeom>
              </p:spPr>
              <p:txBody>
                <a:bodyPr lIns="50800" tIns="50800" rIns="50800" bIns="50800" rtlCol="0" anchor="ctr"/>
                <a:lstStyle/>
                <a:p>
                  <a:pPr algn="ctr">
                    <a:lnSpc>
                      <a:spcPts val="3299"/>
                    </a:lnSpc>
                  </a:pPr>
                  <a:endParaRPr>
                    <a:latin typeface="Bahnschrift SemiBold" panose="020B0502040204020203" pitchFamily="34" charset="0"/>
                  </a:endParaRPr>
                </a:p>
              </p:txBody>
            </p:sp>
          </p:grpSp>
          <p:sp>
            <p:nvSpPr>
              <p:cNvPr id="31" name="Rectangle 30"/>
              <p:cNvSpPr/>
              <p:nvPr/>
            </p:nvSpPr>
            <p:spPr>
              <a:xfrm>
                <a:off x="4230675" y="2462170"/>
                <a:ext cx="3019329" cy="1823576"/>
              </a:xfrm>
              <a:prstGeom prst="rect">
                <a:avLst/>
              </a:prstGeom>
            </p:spPr>
            <p:txBody>
              <a:bodyPr wrap="square">
                <a:spAutoFit/>
              </a:bodyPr>
              <a:lstStyle/>
              <a:p>
                <a:pPr lvl="0" algn="ctr">
                  <a:lnSpc>
                    <a:spcPts val="4519"/>
                  </a:lnSpc>
                  <a:spcBef>
                    <a:spcPct val="0"/>
                  </a:spcBef>
                </a:pPr>
                <a:r>
                  <a:rPr lang="en-US" sz="2400" b="1" dirty="0">
                    <a:solidFill>
                      <a:schemeClr val="bg1">
                        <a:lumMod val="95000"/>
                      </a:schemeClr>
                    </a:solidFill>
                    <a:latin typeface="Bahnschrift SemiBold" panose="020B0502040204020203" pitchFamily="34" charset="0"/>
                  </a:rPr>
                  <a:t>Navigational Challenges in Scholarship Journey</a:t>
                </a:r>
              </a:p>
            </p:txBody>
          </p:sp>
        </p:grpSp>
        <p:sp>
          <p:nvSpPr>
            <p:cNvPr id="32" name="TextBox 29"/>
            <p:cNvSpPr txBox="1"/>
            <p:nvPr/>
          </p:nvSpPr>
          <p:spPr>
            <a:xfrm>
              <a:off x="4510651" y="1877591"/>
              <a:ext cx="2459375" cy="436017"/>
            </a:xfrm>
            <a:prstGeom prst="rect">
              <a:avLst/>
            </a:prstGeom>
          </p:spPr>
          <p:txBody>
            <a:bodyPr lIns="0" tIns="0" rIns="0" bIns="0" rtlCol="0" anchor="t">
              <a:spAutoFit/>
            </a:bodyPr>
            <a:lstStyle/>
            <a:p>
              <a:pPr algn="ctr">
                <a:lnSpc>
                  <a:spcPts val="3359"/>
                </a:lnSpc>
              </a:pPr>
              <a:r>
                <a:rPr lang="en-US" sz="2799" b="1" spc="279" dirty="0">
                  <a:solidFill>
                    <a:srgbClr val="FFFFFF"/>
                  </a:solidFill>
                  <a:latin typeface="Bahnschrift SemiBold" panose="020B0502040204020203" pitchFamily="34" charset="0"/>
                </a:rPr>
                <a:t>2</a:t>
              </a:r>
            </a:p>
          </p:txBody>
        </p:sp>
      </p:grpSp>
      <p:grpSp>
        <p:nvGrpSpPr>
          <p:cNvPr id="12" name="Group 11"/>
          <p:cNvGrpSpPr/>
          <p:nvPr/>
        </p:nvGrpSpPr>
        <p:grpSpPr>
          <a:xfrm>
            <a:off x="7529980" y="-19581"/>
            <a:ext cx="3019330" cy="6812201"/>
            <a:chOff x="7529980" y="-19581"/>
            <a:chExt cx="3019330" cy="6812201"/>
          </a:xfrm>
        </p:grpSpPr>
        <p:grpSp>
          <p:nvGrpSpPr>
            <p:cNvPr id="5" name="Group 4"/>
            <p:cNvGrpSpPr/>
            <p:nvPr/>
          </p:nvGrpSpPr>
          <p:grpSpPr>
            <a:xfrm>
              <a:off x="7529980" y="-19581"/>
              <a:ext cx="3019330" cy="6812201"/>
              <a:chOff x="7529980" y="-19581"/>
              <a:chExt cx="3019330" cy="6812201"/>
            </a:xfrm>
          </p:grpSpPr>
          <p:sp>
            <p:nvSpPr>
              <p:cNvPr id="22" name="Freeform 6"/>
              <p:cNvSpPr/>
              <p:nvPr/>
            </p:nvSpPr>
            <p:spPr>
              <a:xfrm>
                <a:off x="7529981" y="-19581"/>
                <a:ext cx="3019329" cy="6812201"/>
              </a:xfrm>
              <a:custGeom>
                <a:avLst/>
                <a:gdLst/>
                <a:ahLst/>
                <a:cxnLst/>
                <a:rect l="l" t="t" r="r" b="b"/>
                <a:pathLst>
                  <a:path w="660400" h="1489992">
                    <a:moveTo>
                      <a:pt x="220252" y="1470922"/>
                    </a:moveTo>
                    <a:cubicBezTo>
                      <a:pt x="254109" y="1482436"/>
                      <a:pt x="292600" y="1489992"/>
                      <a:pt x="330378" y="1489992"/>
                    </a:cubicBezTo>
                    <a:cubicBezTo>
                      <a:pt x="368157" y="1489992"/>
                      <a:pt x="404509" y="1483514"/>
                      <a:pt x="438009" y="1472001"/>
                    </a:cubicBezTo>
                    <a:cubicBezTo>
                      <a:pt x="438723" y="1471641"/>
                      <a:pt x="439435" y="1471641"/>
                      <a:pt x="440148" y="1471282"/>
                    </a:cubicBezTo>
                    <a:cubicBezTo>
                      <a:pt x="565955" y="1425227"/>
                      <a:pt x="658618" y="1303613"/>
                      <a:pt x="660400" y="1146447"/>
                    </a:cubicBezTo>
                    <a:lnTo>
                      <a:pt x="660400" y="0"/>
                    </a:lnTo>
                    <a:lnTo>
                      <a:pt x="0" y="0"/>
                    </a:lnTo>
                    <a:lnTo>
                      <a:pt x="0" y="1145596"/>
                    </a:lnTo>
                    <a:cubicBezTo>
                      <a:pt x="1782" y="1304331"/>
                      <a:pt x="93019" y="1425947"/>
                      <a:pt x="220252" y="1470922"/>
                    </a:cubicBezTo>
                    <a:close/>
                  </a:path>
                </a:pathLst>
              </a:custGeom>
              <a:solidFill>
                <a:srgbClr val="36B7DA"/>
              </a:solidFill>
            </p:spPr>
          </p:sp>
          <p:sp>
            <p:nvSpPr>
              <p:cNvPr id="33" name="Rectangle 32"/>
              <p:cNvSpPr/>
              <p:nvPr/>
            </p:nvSpPr>
            <p:spPr>
              <a:xfrm>
                <a:off x="7529980" y="2486301"/>
                <a:ext cx="3019330" cy="1823576"/>
              </a:xfrm>
              <a:prstGeom prst="rect">
                <a:avLst/>
              </a:prstGeom>
            </p:spPr>
            <p:txBody>
              <a:bodyPr wrap="square">
                <a:spAutoFit/>
              </a:bodyPr>
              <a:lstStyle/>
              <a:p>
                <a:pPr lvl="0" algn="ctr">
                  <a:lnSpc>
                    <a:spcPts val="4519"/>
                  </a:lnSpc>
                  <a:spcBef>
                    <a:spcPct val="0"/>
                  </a:spcBef>
                </a:pPr>
                <a:r>
                  <a:rPr lang="en-US" sz="2400" b="1" dirty="0">
                    <a:solidFill>
                      <a:schemeClr val="bg1">
                        <a:lumMod val="95000"/>
                      </a:schemeClr>
                    </a:solidFill>
                    <a:latin typeface="Bahnschrift SemiBold" panose="020B0502040204020203" pitchFamily="34" charset="0"/>
                  </a:rPr>
                  <a:t>Timely Tracking </a:t>
                </a:r>
                <a:r>
                  <a:rPr lang="en-US" sz="2400" b="1" dirty="0" smtClean="0">
                    <a:solidFill>
                      <a:schemeClr val="bg1">
                        <a:lumMod val="95000"/>
                      </a:schemeClr>
                    </a:solidFill>
                    <a:latin typeface="Bahnschrift SemiBold" panose="020B0502040204020203" pitchFamily="34" charset="0"/>
                  </a:rPr>
                  <a:t>Woes and missed deadlines </a:t>
                </a:r>
                <a:endParaRPr lang="en-US" sz="2400" b="1" dirty="0">
                  <a:solidFill>
                    <a:schemeClr val="bg1">
                      <a:lumMod val="95000"/>
                    </a:schemeClr>
                  </a:solidFill>
                  <a:latin typeface="Bahnschrift SemiBold" panose="020B0502040204020203" pitchFamily="34" charset="0"/>
                </a:endParaRPr>
              </a:p>
            </p:txBody>
          </p:sp>
        </p:grpSp>
        <p:sp>
          <p:nvSpPr>
            <p:cNvPr id="36" name="TextBox 32"/>
            <p:cNvSpPr txBox="1"/>
            <p:nvPr/>
          </p:nvSpPr>
          <p:spPr>
            <a:xfrm>
              <a:off x="7818062" y="1877591"/>
              <a:ext cx="2459375" cy="436017"/>
            </a:xfrm>
            <a:prstGeom prst="rect">
              <a:avLst/>
            </a:prstGeom>
          </p:spPr>
          <p:txBody>
            <a:bodyPr lIns="0" tIns="0" rIns="0" bIns="0" rtlCol="0" anchor="t">
              <a:spAutoFit/>
            </a:bodyPr>
            <a:lstStyle/>
            <a:p>
              <a:pPr algn="ctr">
                <a:lnSpc>
                  <a:spcPts val="3359"/>
                </a:lnSpc>
              </a:pPr>
              <a:r>
                <a:rPr lang="en-US" sz="2799" b="1" spc="279" dirty="0">
                  <a:solidFill>
                    <a:srgbClr val="FFFFFF"/>
                  </a:solidFill>
                  <a:latin typeface="Bahnschrift SemiBold" panose="020B0502040204020203" pitchFamily="34" charset="0"/>
                </a:rPr>
                <a:t>3</a:t>
              </a:r>
            </a:p>
          </p:txBody>
        </p:sp>
      </p:grpSp>
      <p:grpSp>
        <p:nvGrpSpPr>
          <p:cNvPr id="13" name="Group 12"/>
          <p:cNvGrpSpPr/>
          <p:nvPr/>
        </p:nvGrpSpPr>
        <p:grpSpPr>
          <a:xfrm>
            <a:off x="11008447" y="0"/>
            <a:ext cx="3022228" cy="7373260"/>
            <a:chOff x="11008447" y="0"/>
            <a:chExt cx="3022228" cy="7373260"/>
          </a:xfrm>
        </p:grpSpPr>
        <p:grpSp>
          <p:nvGrpSpPr>
            <p:cNvPr id="6" name="Group 5"/>
            <p:cNvGrpSpPr/>
            <p:nvPr/>
          </p:nvGrpSpPr>
          <p:grpSpPr>
            <a:xfrm>
              <a:off x="11008447" y="0"/>
              <a:ext cx="3022228" cy="7373260"/>
              <a:chOff x="11043734" y="0"/>
              <a:chExt cx="3022228" cy="7373260"/>
            </a:xfrm>
          </p:grpSpPr>
          <p:grpSp>
            <p:nvGrpSpPr>
              <p:cNvPr id="23" name="Group 8"/>
              <p:cNvGrpSpPr/>
              <p:nvPr/>
            </p:nvGrpSpPr>
            <p:grpSpPr>
              <a:xfrm>
                <a:off x="11043734" y="0"/>
                <a:ext cx="3019329" cy="7373260"/>
                <a:chOff x="0" y="0"/>
                <a:chExt cx="660400" cy="1612710"/>
              </a:xfrm>
            </p:grpSpPr>
            <p:sp>
              <p:nvSpPr>
                <p:cNvPr id="24" name="Freeform 9"/>
                <p:cNvSpPr/>
                <p:nvPr/>
              </p:nvSpPr>
              <p:spPr>
                <a:xfrm>
                  <a:off x="0" y="0"/>
                  <a:ext cx="660400" cy="1612710"/>
                </a:xfrm>
                <a:custGeom>
                  <a:avLst/>
                  <a:gdLst/>
                  <a:ahLst/>
                  <a:cxnLst/>
                  <a:rect l="l" t="t" r="r" b="b"/>
                  <a:pathLst>
                    <a:path w="660400" h="1612710">
                      <a:moveTo>
                        <a:pt x="220252" y="1593641"/>
                      </a:moveTo>
                      <a:cubicBezTo>
                        <a:pt x="254109" y="1605155"/>
                        <a:pt x="292600" y="1612710"/>
                        <a:pt x="330378" y="1612710"/>
                      </a:cubicBezTo>
                      <a:cubicBezTo>
                        <a:pt x="368157" y="1612710"/>
                        <a:pt x="404509" y="1606233"/>
                        <a:pt x="438009" y="1594719"/>
                      </a:cubicBezTo>
                      <a:cubicBezTo>
                        <a:pt x="438723" y="1594359"/>
                        <a:pt x="439435" y="1594359"/>
                        <a:pt x="440148" y="1594000"/>
                      </a:cubicBezTo>
                      <a:cubicBezTo>
                        <a:pt x="565955" y="1547945"/>
                        <a:pt x="658618" y="1426331"/>
                        <a:pt x="660400" y="1266440"/>
                      </a:cubicBezTo>
                      <a:lnTo>
                        <a:pt x="660400" y="0"/>
                      </a:lnTo>
                      <a:lnTo>
                        <a:pt x="0" y="0"/>
                      </a:lnTo>
                      <a:lnTo>
                        <a:pt x="0" y="1265500"/>
                      </a:lnTo>
                      <a:cubicBezTo>
                        <a:pt x="1782" y="1427050"/>
                        <a:pt x="93019" y="1548665"/>
                        <a:pt x="220252" y="1593641"/>
                      </a:cubicBezTo>
                      <a:close/>
                    </a:path>
                  </a:pathLst>
                </a:custGeom>
                <a:solidFill>
                  <a:srgbClr val="3CBDBB"/>
                </a:solidFill>
              </p:spPr>
            </p:sp>
            <p:sp>
              <p:nvSpPr>
                <p:cNvPr id="25" name="TextBox 10"/>
                <p:cNvSpPr txBox="1"/>
                <p:nvPr/>
              </p:nvSpPr>
              <p:spPr>
                <a:xfrm>
                  <a:off x="0" y="-57150"/>
                  <a:ext cx="660400" cy="1542860"/>
                </a:xfrm>
                <a:prstGeom prst="rect">
                  <a:avLst/>
                </a:prstGeom>
              </p:spPr>
              <p:txBody>
                <a:bodyPr lIns="50800" tIns="50800" rIns="50800" bIns="50800" rtlCol="0" anchor="ctr"/>
                <a:lstStyle/>
                <a:p>
                  <a:pPr algn="ctr">
                    <a:lnSpc>
                      <a:spcPts val="3299"/>
                    </a:lnSpc>
                  </a:pPr>
                  <a:endParaRPr>
                    <a:latin typeface="Bahnschrift SemiBold" panose="020B0502040204020203" pitchFamily="34" charset="0"/>
                  </a:endParaRPr>
                </a:p>
              </p:txBody>
            </p:sp>
          </p:grpSp>
          <p:sp>
            <p:nvSpPr>
              <p:cNvPr id="34" name="Rectangle 33"/>
              <p:cNvSpPr/>
              <p:nvPr/>
            </p:nvSpPr>
            <p:spPr>
              <a:xfrm>
                <a:off x="11046633" y="2698078"/>
                <a:ext cx="3019329" cy="830997"/>
              </a:xfrm>
              <a:prstGeom prst="rect">
                <a:avLst/>
              </a:prstGeom>
            </p:spPr>
            <p:txBody>
              <a:bodyPr wrap="square">
                <a:spAutoFit/>
              </a:bodyPr>
              <a:lstStyle/>
              <a:p>
                <a:pPr algn="ctr"/>
                <a:r>
                  <a:rPr lang="en-US" sz="2400" b="1" dirty="0" smtClean="0">
                    <a:solidFill>
                      <a:schemeClr val="bg1"/>
                    </a:solidFill>
                    <a:latin typeface="Bahnschrift SemiBold" panose="020B0502040204020203" pitchFamily="34" charset="0"/>
                  </a:rPr>
                  <a:t>Inefficient Application Review</a:t>
                </a:r>
                <a:endParaRPr lang="en-US" sz="2400" b="1" dirty="0">
                  <a:solidFill>
                    <a:schemeClr val="bg1"/>
                  </a:solidFill>
                  <a:latin typeface="Bahnschrift SemiBold" panose="020B0502040204020203" pitchFamily="34" charset="0"/>
                </a:endParaRPr>
              </a:p>
            </p:txBody>
          </p:sp>
        </p:grpSp>
        <p:sp>
          <p:nvSpPr>
            <p:cNvPr id="37" name="TextBox 35"/>
            <p:cNvSpPr txBox="1"/>
            <p:nvPr/>
          </p:nvSpPr>
          <p:spPr>
            <a:xfrm>
              <a:off x="11301369" y="1913409"/>
              <a:ext cx="2459375" cy="436017"/>
            </a:xfrm>
            <a:prstGeom prst="rect">
              <a:avLst/>
            </a:prstGeom>
          </p:spPr>
          <p:txBody>
            <a:bodyPr lIns="0" tIns="0" rIns="0" bIns="0" rtlCol="0" anchor="t">
              <a:spAutoFit/>
            </a:bodyPr>
            <a:lstStyle/>
            <a:p>
              <a:pPr algn="ctr">
                <a:lnSpc>
                  <a:spcPts val="3359"/>
                </a:lnSpc>
              </a:pPr>
              <a:r>
                <a:rPr lang="en-US" sz="2799" b="1" spc="279" dirty="0">
                  <a:solidFill>
                    <a:srgbClr val="FFFFFF"/>
                  </a:solidFill>
                  <a:latin typeface="Bahnschrift SemiBold" panose="020B0502040204020203" pitchFamily="34" charset="0"/>
                </a:rPr>
                <a:t>4</a:t>
              </a:r>
            </a:p>
          </p:txBody>
        </p:sp>
      </p:grpSp>
      <p:grpSp>
        <p:nvGrpSpPr>
          <p:cNvPr id="14" name="Group 13"/>
          <p:cNvGrpSpPr/>
          <p:nvPr/>
        </p:nvGrpSpPr>
        <p:grpSpPr>
          <a:xfrm>
            <a:off x="14515724" y="0"/>
            <a:ext cx="3019329" cy="7764700"/>
            <a:chOff x="14450262" y="0"/>
            <a:chExt cx="3019329" cy="7764700"/>
          </a:xfrm>
        </p:grpSpPr>
        <p:grpSp>
          <p:nvGrpSpPr>
            <p:cNvPr id="7" name="Group 6"/>
            <p:cNvGrpSpPr/>
            <p:nvPr/>
          </p:nvGrpSpPr>
          <p:grpSpPr>
            <a:xfrm>
              <a:off x="14450262" y="0"/>
              <a:ext cx="3019329" cy="7764700"/>
              <a:chOff x="14450262" y="0"/>
              <a:chExt cx="3019329" cy="7764700"/>
            </a:xfrm>
          </p:grpSpPr>
          <p:grpSp>
            <p:nvGrpSpPr>
              <p:cNvPr id="26" name="Group 11"/>
              <p:cNvGrpSpPr/>
              <p:nvPr/>
            </p:nvGrpSpPr>
            <p:grpSpPr>
              <a:xfrm>
                <a:off x="14450262" y="0"/>
                <a:ext cx="3019329" cy="7764700"/>
                <a:chOff x="0" y="0"/>
                <a:chExt cx="660400" cy="1698327"/>
              </a:xfrm>
            </p:grpSpPr>
            <p:sp>
              <p:nvSpPr>
                <p:cNvPr id="27" name="Freeform 12"/>
                <p:cNvSpPr/>
                <p:nvPr/>
              </p:nvSpPr>
              <p:spPr>
                <a:xfrm>
                  <a:off x="0" y="0"/>
                  <a:ext cx="660400" cy="1698327"/>
                </a:xfrm>
                <a:custGeom>
                  <a:avLst/>
                  <a:gdLst/>
                  <a:ahLst/>
                  <a:cxnLst/>
                  <a:rect l="l" t="t" r="r" b="b"/>
                  <a:pathLst>
                    <a:path w="660400" h="1698327">
                      <a:moveTo>
                        <a:pt x="220252" y="1679258"/>
                      </a:moveTo>
                      <a:cubicBezTo>
                        <a:pt x="254109" y="1690772"/>
                        <a:pt x="292600" y="1698327"/>
                        <a:pt x="330378" y="1698327"/>
                      </a:cubicBezTo>
                      <a:cubicBezTo>
                        <a:pt x="368157" y="1698327"/>
                        <a:pt x="404509" y="1691850"/>
                        <a:pt x="438009" y="1680336"/>
                      </a:cubicBezTo>
                      <a:cubicBezTo>
                        <a:pt x="438723" y="1679977"/>
                        <a:pt x="439435" y="1679977"/>
                        <a:pt x="440148" y="1679617"/>
                      </a:cubicBezTo>
                      <a:cubicBezTo>
                        <a:pt x="565955" y="1633562"/>
                        <a:pt x="658618" y="1511948"/>
                        <a:pt x="660400" y="1350155"/>
                      </a:cubicBezTo>
                      <a:lnTo>
                        <a:pt x="660400" y="0"/>
                      </a:lnTo>
                      <a:lnTo>
                        <a:pt x="0" y="0"/>
                      </a:lnTo>
                      <a:lnTo>
                        <a:pt x="0" y="1349153"/>
                      </a:lnTo>
                      <a:cubicBezTo>
                        <a:pt x="1782" y="1512667"/>
                        <a:pt x="93019" y="1634282"/>
                        <a:pt x="220252" y="1679258"/>
                      </a:cubicBezTo>
                      <a:close/>
                    </a:path>
                  </a:pathLst>
                </a:custGeom>
                <a:solidFill>
                  <a:srgbClr val="80CDCC"/>
                </a:solidFill>
              </p:spPr>
            </p:sp>
            <p:sp>
              <p:nvSpPr>
                <p:cNvPr id="28" name="TextBox 13"/>
                <p:cNvSpPr txBox="1"/>
                <p:nvPr/>
              </p:nvSpPr>
              <p:spPr>
                <a:xfrm>
                  <a:off x="0" y="-57150"/>
                  <a:ext cx="660400" cy="1628477"/>
                </a:xfrm>
                <a:prstGeom prst="rect">
                  <a:avLst/>
                </a:prstGeom>
              </p:spPr>
              <p:txBody>
                <a:bodyPr lIns="50800" tIns="50800" rIns="50800" bIns="50800" rtlCol="0" anchor="ctr"/>
                <a:lstStyle/>
                <a:p>
                  <a:pPr algn="ctr">
                    <a:lnSpc>
                      <a:spcPts val="3299"/>
                    </a:lnSpc>
                  </a:pPr>
                  <a:endParaRPr>
                    <a:latin typeface="Bahnschrift SemiBold" panose="020B0502040204020203" pitchFamily="34" charset="0"/>
                  </a:endParaRPr>
                </a:p>
              </p:txBody>
            </p:sp>
          </p:grpSp>
          <p:sp>
            <p:nvSpPr>
              <p:cNvPr id="40" name="Rectangle 39"/>
              <p:cNvSpPr/>
              <p:nvPr/>
            </p:nvSpPr>
            <p:spPr>
              <a:xfrm>
                <a:off x="14467435" y="2666905"/>
                <a:ext cx="3002156" cy="830997"/>
              </a:xfrm>
              <a:prstGeom prst="rect">
                <a:avLst/>
              </a:prstGeom>
            </p:spPr>
            <p:txBody>
              <a:bodyPr wrap="square">
                <a:spAutoFit/>
              </a:bodyPr>
              <a:lstStyle/>
              <a:p>
                <a:r>
                  <a:rPr lang="en-US" sz="2400" b="1" dirty="0">
                    <a:solidFill>
                      <a:schemeClr val="bg1"/>
                    </a:solidFill>
                    <a:latin typeface="Bahnschrift SemiBold" panose="020B0502040204020203" pitchFamily="34" charset="0"/>
                  </a:rPr>
                  <a:t>Manual Scheduling and Time Conflicts</a:t>
                </a:r>
                <a:endParaRPr lang="en-US" sz="2400" dirty="0">
                  <a:solidFill>
                    <a:schemeClr val="bg1"/>
                  </a:solidFill>
                  <a:latin typeface="Bahnschrift SemiBold" panose="020B0502040204020203" pitchFamily="34" charset="0"/>
                </a:endParaRPr>
              </a:p>
            </p:txBody>
          </p:sp>
        </p:grpSp>
        <p:sp>
          <p:nvSpPr>
            <p:cNvPr id="8" name="Rectangle 7"/>
            <p:cNvSpPr/>
            <p:nvPr/>
          </p:nvSpPr>
          <p:spPr>
            <a:xfrm>
              <a:off x="15625504" y="1824655"/>
              <a:ext cx="948329" cy="523220"/>
            </a:xfrm>
            <a:prstGeom prst="rect">
              <a:avLst/>
            </a:prstGeom>
          </p:spPr>
          <p:txBody>
            <a:bodyPr wrap="square">
              <a:spAutoFit/>
            </a:bodyPr>
            <a:lstStyle/>
            <a:p>
              <a:r>
                <a:rPr lang="en-US" sz="2800" b="1" spc="279" dirty="0" smtClean="0">
                  <a:solidFill>
                    <a:srgbClr val="FFFFFF"/>
                  </a:solidFill>
                  <a:latin typeface="Bahnschrift SemiBold" panose="020B0502040204020203" pitchFamily="34" charset="0"/>
                </a:rPr>
                <a:t>5</a:t>
              </a:r>
              <a:endParaRPr lang="en-US" sz="2800" dirty="0">
                <a:latin typeface="Bahnschrift SemiBold" panose="020B050204020402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 name="Freeform 3"/>
          <p:cNvSpPr/>
          <p:nvPr/>
        </p:nvSpPr>
        <p:spPr>
          <a:xfrm rot="16200000">
            <a:off x="15985181" y="-2057401"/>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3951974" y="500404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6"/>
            <a:stretch>
              <a:fillRect/>
            </a:stretch>
          </a:blipFill>
        </p:spPr>
      </p:sp>
      <p:grpSp>
        <p:nvGrpSpPr>
          <p:cNvPr id="23" name="Group 23"/>
          <p:cNvGrpSpPr/>
          <p:nvPr/>
        </p:nvGrpSpPr>
        <p:grpSpPr>
          <a:xfrm>
            <a:off x="1260946" y="1013152"/>
            <a:ext cx="7800330" cy="1194229"/>
            <a:chOff x="0" y="0"/>
            <a:chExt cx="1421404" cy="298027"/>
          </a:xfrm>
        </p:grpSpPr>
        <p:sp>
          <p:nvSpPr>
            <p:cNvPr id="24" name="Freeform 24"/>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sp>
        <p:sp>
          <p:nvSpPr>
            <p:cNvPr id="25" name="TextBox 25"/>
            <p:cNvSpPr txBox="1"/>
            <p:nvPr/>
          </p:nvSpPr>
          <p:spPr>
            <a:xfrm>
              <a:off x="0" y="-142875"/>
              <a:ext cx="1421404" cy="440902"/>
            </a:xfrm>
            <a:prstGeom prst="rect">
              <a:avLst/>
            </a:prstGeom>
          </p:spPr>
          <p:txBody>
            <a:bodyPr lIns="0" tIns="0" rIns="0" bIns="0" rtlCol="0" anchor="ctr"/>
            <a:lstStyle/>
            <a:p>
              <a:pPr marL="0" lvl="0" indent="0" algn="ctr">
                <a:lnSpc>
                  <a:spcPts val="11976"/>
                </a:lnSpc>
                <a:spcBef>
                  <a:spcPct val="0"/>
                </a:spcBef>
              </a:pPr>
              <a:endParaRPr>
                <a:latin typeface="Bahnschrift SemiBold" panose="020B0502040204020203" pitchFamily="34" charset="0"/>
              </a:endParaRPr>
            </a:p>
          </p:txBody>
        </p:sp>
      </p:grpSp>
      <p:sp>
        <p:nvSpPr>
          <p:cNvPr id="26" name="TextBox 26"/>
          <p:cNvSpPr txBox="1"/>
          <p:nvPr/>
        </p:nvSpPr>
        <p:spPr>
          <a:xfrm>
            <a:off x="844477" y="532293"/>
            <a:ext cx="8633269" cy="1641475"/>
          </a:xfrm>
          <a:prstGeom prst="rect">
            <a:avLst/>
          </a:prstGeom>
        </p:spPr>
        <p:txBody>
          <a:bodyPr lIns="0" tIns="0" rIns="0" bIns="0" rtlCol="0" anchor="t">
            <a:spAutoFit/>
          </a:bodyPr>
          <a:lstStyle/>
          <a:p>
            <a:pPr marL="0" lvl="0" indent="0" algn="ctr">
              <a:lnSpc>
                <a:spcPts val="12785"/>
              </a:lnSpc>
              <a:spcBef>
                <a:spcPct val="0"/>
              </a:spcBef>
            </a:pPr>
            <a:r>
              <a:rPr lang="en-US" sz="4800" spc="907" dirty="0" smtClean="0">
                <a:solidFill>
                  <a:srgbClr val="FDFBFB"/>
                </a:solidFill>
                <a:latin typeface="Bahnschrift SemiBold" panose="020B0502040204020203" pitchFamily="34" charset="0"/>
              </a:rPr>
              <a:t>PRODUCT OVERVIEW</a:t>
            </a:r>
            <a:endParaRPr lang="en-US" sz="4800" spc="907" dirty="0">
              <a:solidFill>
                <a:srgbClr val="FDFBFB"/>
              </a:solidFill>
              <a:latin typeface="Bahnschrift SemiBold" panose="020B0502040204020203" pitchFamily="34" charset="0"/>
            </a:endParaRPr>
          </a:p>
        </p:txBody>
      </p:sp>
      <p:sp>
        <p:nvSpPr>
          <p:cNvPr id="40" name="Freeform 15"/>
          <p:cNvSpPr/>
          <p:nvPr/>
        </p:nvSpPr>
        <p:spPr>
          <a:xfrm rot="19691003">
            <a:off x="11825439" y="-34491"/>
            <a:ext cx="1173556" cy="853656"/>
          </a:xfrm>
          <a:custGeom>
            <a:avLst/>
            <a:gdLst/>
            <a:ahLst/>
            <a:cxnLst/>
            <a:rect l="l" t="t" r="r" b="b"/>
            <a:pathLst>
              <a:path w="1173556" h="853656">
                <a:moveTo>
                  <a:pt x="0" y="0"/>
                </a:moveTo>
                <a:lnTo>
                  <a:pt x="1173556" y="0"/>
                </a:lnTo>
                <a:lnTo>
                  <a:pt x="1173556" y="853656"/>
                </a:lnTo>
                <a:lnTo>
                  <a:pt x="0" y="853656"/>
                </a:lnTo>
                <a:lnTo>
                  <a:pt x="0" y="0"/>
                </a:lnTo>
                <a:close/>
              </a:path>
            </a:pathLst>
          </a:custGeom>
          <a:blipFill>
            <a:blip r:embed="rId7">
              <a:extLst>
                <a:ext uri="{96DAC541-7B7A-43D3-8B79-37D633B846F1}">
                  <asvg:svgBlip xmlns:asvg="http://schemas.microsoft.com/office/drawing/2016/SVG/main" xmlns="" r:embed="rId4"/>
                </a:ext>
              </a:extLst>
            </a:blip>
            <a:stretch>
              <a:fillRect/>
            </a:stretch>
          </a:blipFill>
        </p:spPr>
      </p:sp>
      <p:sp>
        <p:nvSpPr>
          <p:cNvPr id="41" name="Freeform 16"/>
          <p:cNvSpPr/>
          <p:nvPr/>
        </p:nvSpPr>
        <p:spPr>
          <a:xfrm rot="19664166">
            <a:off x="483876" y="1425904"/>
            <a:ext cx="721203" cy="1173556"/>
          </a:xfrm>
          <a:custGeom>
            <a:avLst/>
            <a:gdLst/>
            <a:ahLst/>
            <a:cxnLst/>
            <a:rect l="l" t="t" r="r" b="b"/>
            <a:pathLst>
              <a:path w="721203" h="1173556">
                <a:moveTo>
                  <a:pt x="0" y="0"/>
                </a:moveTo>
                <a:lnTo>
                  <a:pt x="721203" y="0"/>
                </a:lnTo>
                <a:lnTo>
                  <a:pt x="721203" y="1173556"/>
                </a:lnTo>
                <a:lnTo>
                  <a:pt x="0" y="117355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42" name="Freeform 17"/>
          <p:cNvSpPr/>
          <p:nvPr/>
        </p:nvSpPr>
        <p:spPr>
          <a:xfrm>
            <a:off x="17526000" y="6591300"/>
            <a:ext cx="1101617" cy="953399"/>
          </a:xfrm>
          <a:custGeom>
            <a:avLst/>
            <a:gdLst/>
            <a:ahLst/>
            <a:cxnLst/>
            <a:rect l="l" t="t" r="r" b="b"/>
            <a:pathLst>
              <a:path w="1101617" h="953399">
                <a:moveTo>
                  <a:pt x="0" y="0"/>
                </a:moveTo>
                <a:lnTo>
                  <a:pt x="1101617" y="0"/>
                </a:lnTo>
                <a:lnTo>
                  <a:pt x="1101617" y="953399"/>
                </a:lnTo>
                <a:lnTo>
                  <a:pt x="0" y="95339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43" name="Freeform 18"/>
          <p:cNvSpPr/>
          <p:nvPr/>
        </p:nvSpPr>
        <p:spPr>
          <a:xfrm>
            <a:off x="2057400" y="9213888"/>
            <a:ext cx="1054890" cy="1054890"/>
          </a:xfrm>
          <a:custGeom>
            <a:avLst/>
            <a:gdLst/>
            <a:ahLst/>
            <a:cxnLst/>
            <a:rect l="l" t="t" r="r" b="b"/>
            <a:pathLst>
              <a:path w="1054890" h="1054890">
                <a:moveTo>
                  <a:pt x="0" y="0"/>
                </a:moveTo>
                <a:lnTo>
                  <a:pt x="1054890" y="0"/>
                </a:lnTo>
                <a:lnTo>
                  <a:pt x="1054890" y="1054890"/>
                </a:lnTo>
                <a:lnTo>
                  <a:pt x="0" y="105489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Rectangle 7"/>
          <p:cNvSpPr/>
          <p:nvPr/>
        </p:nvSpPr>
        <p:spPr>
          <a:xfrm>
            <a:off x="1260946" y="3569535"/>
            <a:ext cx="10778654" cy="3108543"/>
          </a:xfrm>
          <a:prstGeom prst="rect">
            <a:avLst/>
          </a:prstGeom>
        </p:spPr>
        <p:txBody>
          <a:bodyPr wrap="square">
            <a:spAutoFit/>
          </a:bodyPr>
          <a:lstStyle/>
          <a:p>
            <a:pPr algn="just"/>
            <a:r>
              <a:rPr lang="en-US" sz="2800" dirty="0" err="1">
                <a:solidFill>
                  <a:schemeClr val="bg1"/>
                </a:solidFill>
                <a:latin typeface="Bahnschrift SemiBold" panose="020B0502040204020203" pitchFamily="34" charset="0"/>
              </a:rPr>
              <a:t>EaseAssist</a:t>
            </a:r>
            <a:r>
              <a:rPr lang="en-US" sz="2800" dirty="0">
                <a:solidFill>
                  <a:schemeClr val="bg1"/>
                </a:solidFill>
                <a:latin typeface="Bahnschrift SemiBold" panose="020B0502040204020203" pitchFamily="34" charset="0"/>
              </a:rPr>
              <a:t> is your comprehensive solution to the complexities of </a:t>
            </a:r>
            <a:r>
              <a:rPr lang="en-US" sz="2800" dirty="0" smtClean="0">
                <a:solidFill>
                  <a:schemeClr val="bg1"/>
                </a:solidFill>
                <a:latin typeface="Bahnschrift SemiBold" panose="020B0502040204020203" pitchFamily="34" charset="0"/>
              </a:rPr>
              <a:t>scholarship. With </a:t>
            </a:r>
            <a:r>
              <a:rPr lang="en-US" sz="2800" dirty="0" err="1">
                <a:solidFill>
                  <a:schemeClr val="bg1"/>
                </a:solidFill>
                <a:latin typeface="Bahnschrift SemiBold" panose="020B0502040204020203" pitchFamily="34" charset="0"/>
              </a:rPr>
              <a:t>EaseAssist</a:t>
            </a:r>
            <a:r>
              <a:rPr lang="en-US" sz="2800" dirty="0">
                <a:solidFill>
                  <a:schemeClr val="bg1"/>
                </a:solidFill>
                <a:latin typeface="Bahnschrift SemiBold" panose="020B0502040204020203" pitchFamily="34" charset="0"/>
              </a:rPr>
              <a:t>, you'll find all your scholarship and university needs in one place. This includes effective tracking tools to monitor your applications, valuable alumni insights, and timely deadline notifications. Plus, our automated shortlisting and scheduling features make your university application process smoother than ever. </a:t>
            </a:r>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3664" y="3490605"/>
            <a:ext cx="8572500" cy="5715000"/>
          </a:xfrm>
          <a:prstGeom prst="rect">
            <a:avLst/>
          </a:prstGeom>
        </p:spPr>
      </p:pic>
    </p:spTree>
    <p:extLst>
      <p:ext uri="{BB962C8B-B14F-4D97-AF65-F5344CB8AC3E}">
        <p14:creationId xmlns:p14="http://schemas.microsoft.com/office/powerpoint/2010/main" val="24451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83878" y="-3725587"/>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4" name="TextBox 4"/>
          <p:cNvSpPr txBox="1"/>
          <p:nvPr/>
        </p:nvSpPr>
        <p:spPr>
          <a:xfrm>
            <a:off x="1885627" y="1257300"/>
            <a:ext cx="12333273" cy="859210"/>
          </a:xfrm>
          <a:prstGeom prst="rect">
            <a:avLst/>
          </a:prstGeom>
        </p:spPr>
        <p:txBody>
          <a:bodyPr wrap="square" lIns="0" tIns="0" rIns="0" bIns="0" rtlCol="0" anchor="t">
            <a:spAutoFit/>
          </a:bodyPr>
          <a:lstStyle/>
          <a:p>
            <a:pPr marL="0" lvl="0" indent="0">
              <a:lnSpc>
                <a:spcPts val="6726"/>
              </a:lnSpc>
              <a:spcBef>
                <a:spcPct val="0"/>
              </a:spcBef>
            </a:pPr>
            <a:r>
              <a:rPr lang="en-US" sz="6600" b="1" spc="477" dirty="0" smtClean="0">
                <a:solidFill>
                  <a:schemeClr val="bg1"/>
                </a:solidFill>
                <a:latin typeface="Bahnschrift SemiBold" panose="020B0502040204020203" pitchFamily="34" charset="0"/>
              </a:rPr>
              <a:t>Features for Students </a:t>
            </a:r>
            <a:r>
              <a:rPr lang="en-US" sz="4873" spc="477" dirty="0" smtClean="0">
                <a:solidFill>
                  <a:schemeClr val="bg1"/>
                </a:solidFill>
                <a:latin typeface="Bahnschrift SemiBold" panose="020B0502040204020203" pitchFamily="34" charset="0"/>
              </a:rPr>
              <a:t> </a:t>
            </a:r>
            <a:endParaRPr lang="en-US" sz="4873" spc="477" dirty="0">
              <a:solidFill>
                <a:schemeClr val="bg1"/>
              </a:solidFill>
              <a:latin typeface="Bahnschrift SemiBold" panose="020B0502040204020203" pitchFamily="34" charset="0"/>
            </a:endParaRPr>
          </a:p>
        </p:txBody>
      </p:sp>
      <p:grpSp>
        <p:nvGrpSpPr>
          <p:cNvPr id="24" name="Group 2"/>
          <p:cNvGrpSpPr/>
          <p:nvPr/>
        </p:nvGrpSpPr>
        <p:grpSpPr>
          <a:xfrm>
            <a:off x="3555681" y="3238500"/>
            <a:ext cx="4262941" cy="4261644"/>
            <a:chOff x="0" y="0"/>
            <a:chExt cx="812800" cy="812553"/>
          </a:xfrm>
        </p:grpSpPr>
        <p:sp>
          <p:nvSpPr>
            <p:cNvPr id="25" name="Freeform 3"/>
            <p:cNvSpPr/>
            <p:nvPr/>
          </p:nvSpPr>
          <p:spPr>
            <a:xfrm>
              <a:off x="0"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2C8CCB"/>
            </a:solidFill>
          </p:spPr>
        </p:sp>
        <p:sp>
          <p:nvSpPr>
            <p:cNvPr id="26" name="TextBox 4"/>
            <p:cNvSpPr txBox="1"/>
            <p:nvPr/>
          </p:nvSpPr>
          <p:spPr>
            <a:xfrm>
              <a:off x="76200" y="-38100"/>
              <a:ext cx="660400" cy="774453"/>
            </a:xfrm>
            <a:prstGeom prst="rect">
              <a:avLst/>
            </a:prstGeom>
          </p:spPr>
          <p:txBody>
            <a:bodyPr lIns="50800" tIns="50800" rIns="50800" bIns="50800" rtlCol="0" anchor="ctr"/>
            <a:lstStyle/>
            <a:p>
              <a:pPr algn="ctr">
                <a:lnSpc>
                  <a:spcPts val="5400"/>
                </a:lnSpc>
              </a:pPr>
              <a:r>
                <a:rPr lang="en-US" sz="3600" dirty="0" smtClean="0">
                  <a:solidFill>
                    <a:schemeClr val="bg1"/>
                  </a:solidFill>
                  <a:latin typeface="Bahnschrift SemiBold" panose="020B0502040204020203" pitchFamily="34" charset="0"/>
                </a:rPr>
                <a:t>2</a:t>
              </a:r>
            </a:p>
            <a:p>
              <a:pPr algn="ctr">
                <a:lnSpc>
                  <a:spcPts val="5400"/>
                </a:lnSpc>
              </a:pPr>
              <a:r>
                <a:rPr lang="en-US" sz="2400" b="1" dirty="0">
                  <a:solidFill>
                    <a:schemeClr val="bg1"/>
                  </a:solidFill>
                  <a:latin typeface="Bahnschrift SemiBold" panose="020B0502040204020203" pitchFamily="34" charset="0"/>
                </a:rPr>
                <a:t>Document Management and Verification</a:t>
              </a:r>
              <a:endParaRPr lang="en-US" sz="2400" dirty="0">
                <a:solidFill>
                  <a:schemeClr val="bg1"/>
                </a:solidFill>
                <a:latin typeface="Bahnschrift SemiBold" panose="020B0502040204020203" pitchFamily="34" charset="0"/>
              </a:endParaRPr>
            </a:p>
          </p:txBody>
        </p:sp>
      </p:grpSp>
      <p:grpSp>
        <p:nvGrpSpPr>
          <p:cNvPr id="27" name="Group 5"/>
          <p:cNvGrpSpPr/>
          <p:nvPr/>
        </p:nvGrpSpPr>
        <p:grpSpPr>
          <a:xfrm>
            <a:off x="609600" y="3528635"/>
            <a:ext cx="3430044" cy="3555187"/>
            <a:chOff x="-38481" y="-29902"/>
            <a:chExt cx="812800" cy="842455"/>
          </a:xfrm>
        </p:grpSpPr>
        <p:sp>
          <p:nvSpPr>
            <p:cNvPr id="28" name="Freeform 6"/>
            <p:cNvSpPr/>
            <p:nvPr/>
          </p:nvSpPr>
          <p:spPr>
            <a:xfrm>
              <a:off x="-38481"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chemeClr val="accent5">
                <a:lumMod val="75000"/>
              </a:schemeClr>
            </a:solidFill>
          </p:spPr>
        </p:sp>
        <p:sp>
          <p:nvSpPr>
            <p:cNvPr id="29" name="TextBox 7"/>
            <p:cNvSpPr txBox="1"/>
            <p:nvPr/>
          </p:nvSpPr>
          <p:spPr>
            <a:xfrm>
              <a:off x="45592" y="-29902"/>
              <a:ext cx="660400" cy="774453"/>
            </a:xfrm>
            <a:prstGeom prst="rect">
              <a:avLst/>
            </a:prstGeom>
          </p:spPr>
          <p:txBody>
            <a:bodyPr lIns="50800" tIns="50800" rIns="50800" bIns="50800" rtlCol="0" anchor="ctr"/>
            <a:lstStyle/>
            <a:p>
              <a:pPr algn="ctr">
                <a:lnSpc>
                  <a:spcPts val="5400"/>
                </a:lnSpc>
              </a:pPr>
              <a:r>
                <a:rPr lang="en-US" sz="3600" dirty="0">
                  <a:solidFill>
                    <a:schemeClr val="bg1"/>
                  </a:solidFill>
                  <a:latin typeface="Bahnschrift SemiBold" panose="020B0502040204020203" pitchFamily="34" charset="0"/>
                </a:rPr>
                <a:t>1</a:t>
              </a:r>
            </a:p>
            <a:p>
              <a:pPr algn="ctr">
                <a:lnSpc>
                  <a:spcPts val="3299"/>
                </a:lnSpc>
              </a:pPr>
              <a:r>
                <a:rPr lang="en-US" sz="2400" b="1" dirty="0">
                  <a:solidFill>
                    <a:schemeClr val="bg1"/>
                  </a:solidFill>
                  <a:latin typeface="Bahnschrift SemiBold" panose="020B0502040204020203" pitchFamily="34" charset="0"/>
                </a:rPr>
                <a:t>User-Friendly Application Portal</a:t>
              </a:r>
              <a:endParaRPr lang="en-US" sz="2400" dirty="0">
                <a:solidFill>
                  <a:schemeClr val="bg1"/>
                </a:solidFill>
                <a:latin typeface="Bahnschrift SemiBold" panose="020B0502040204020203" pitchFamily="34" charset="0"/>
              </a:endParaRPr>
            </a:p>
          </p:txBody>
        </p:sp>
      </p:grpSp>
      <p:grpSp>
        <p:nvGrpSpPr>
          <p:cNvPr id="30" name="Group 8"/>
          <p:cNvGrpSpPr/>
          <p:nvPr/>
        </p:nvGrpSpPr>
        <p:grpSpPr>
          <a:xfrm>
            <a:off x="9955959" y="3238500"/>
            <a:ext cx="4262941" cy="4261644"/>
            <a:chOff x="0" y="0"/>
            <a:chExt cx="812800" cy="812553"/>
          </a:xfrm>
        </p:grpSpPr>
        <p:sp>
          <p:nvSpPr>
            <p:cNvPr id="31" name="Freeform 9"/>
            <p:cNvSpPr/>
            <p:nvPr/>
          </p:nvSpPr>
          <p:spPr>
            <a:xfrm>
              <a:off x="0"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3CBDBB"/>
            </a:solidFill>
          </p:spPr>
        </p:sp>
        <p:sp>
          <p:nvSpPr>
            <p:cNvPr id="32" name="TextBox 10"/>
            <p:cNvSpPr txBox="1"/>
            <p:nvPr/>
          </p:nvSpPr>
          <p:spPr>
            <a:xfrm>
              <a:off x="96112" y="145288"/>
              <a:ext cx="640487" cy="591065"/>
            </a:xfrm>
            <a:prstGeom prst="rect">
              <a:avLst/>
            </a:prstGeom>
          </p:spPr>
          <p:txBody>
            <a:bodyPr lIns="50800" tIns="50800" rIns="50800" bIns="50800" rtlCol="0" anchor="ctr"/>
            <a:lstStyle/>
            <a:p>
              <a:pPr algn="ctr">
                <a:lnSpc>
                  <a:spcPts val="5400"/>
                </a:lnSpc>
              </a:pPr>
              <a:r>
                <a:rPr lang="en-US" sz="3600" dirty="0" smtClean="0">
                  <a:solidFill>
                    <a:schemeClr val="bg1"/>
                  </a:solidFill>
                  <a:latin typeface="Bahnschrift SemiBold" panose="020B0502040204020203" pitchFamily="34" charset="0"/>
                </a:rPr>
                <a:t>4</a:t>
              </a:r>
            </a:p>
            <a:p>
              <a:pPr algn="ctr">
                <a:lnSpc>
                  <a:spcPts val="5400"/>
                </a:lnSpc>
              </a:pPr>
              <a:r>
                <a:rPr lang="en-US" sz="2400" b="1" dirty="0">
                  <a:solidFill>
                    <a:schemeClr val="bg1"/>
                  </a:solidFill>
                  <a:latin typeface="Bahnschrift SemiBold" panose="020B0502040204020203" pitchFamily="34" charset="0"/>
                </a:rPr>
                <a:t>Personalized Recommendation Engine</a:t>
              </a:r>
              <a:endParaRPr lang="en-US" sz="2400" dirty="0">
                <a:solidFill>
                  <a:schemeClr val="bg1"/>
                </a:solidFill>
                <a:latin typeface="Bahnschrift SemiBold" panose="020B0502040204020203" pitchFamily="34" charset="0"/>
              </a:endParaRPr>
            </a:p>
            <a:p>
              <a:pPr algn="ctr">
                <a:lnSpc>
                  <a:spcPts val="5400"/>
                </a:lnSpc>
              </a:pPr>
              <a:endParaRPr lang="en-US" sz="2400" dirty="0" smtClean="0">
                <a:solidFill>
                  <a:schemeClr val="bg1"/>
                </a:solidFill>
                <a:latin typeface="Bahnschrift SemiBold" panose="020B0502040204020203" pitchFamily="34" charset="0"/>
              </a:endParaRPr>
            </a:p>
          </p:txBody>
        </p:sp>
      </p:grpSp>
      <p:grpSp>
        <p:nvGrpSpPr>
          <p:cNvPr id="33" name="Group 11"/>
          <p:cNvGrpSpPr/>
          <p:nvPr/>
        </p:nvGrpSpPr>
        <p:grpSpPr>
          <a:xfrm>
            <a:off x="7410629" y="3654822"/>
            <a:ext cx="3191684" cy="3429000"/>
            <a:chOff x="56483" y="0"/>
            <a:chExt cx="756317" cy="812553"/>
          </a:xfrm>
        </p:grpSpPr>
        <p:sp>
          <p:nvSpPr>
            <p:cNvPr id="34" name="Freeform 12"/>
            <p:cNvSpPr/>
            <p:nvPr/>
          </p:nvSpPr>
          <p:spPr>
            <a:xfrm>
              <a:off x="56483" y="0"/>
              <a:ext cx="756317"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36B7DA"/>
            </a:solidFill>
          </p:spPr>
        </p:sp>
        <p:sp>
          <p:nvSpPr>
            <p:cNvPr id="35" name="TextBox 13"/>
            <p:cNvSpPr txBox="1"/>
            <p:nvPr/>
          </p:nvSpPr>
          <p:spPr>
            <a:xfrm>
              <a:off x="76200" y="226367"/>
              <a:ext cx="736600" cy="509986"/>
            </a:xfrm>
            <a:prstGeom prst="rect">
              <a:avLst/>
            </a:prstGeom>
          </p:spPr>
          <p:txBody>
            <a:bodyPr lIns="50800" tIns="50800" rIns="50800" bIns="50800" rtlCol="0" anchor="ctr"/>
            <a:lstStyle/>
            <a:p>
              <a:pPr algn="ctr">
                <a:lnSpc>
                  <a:spcPts val="5400"/>
                </a:lnSpc>
              </a:pPr>
              <a:r>
                <a:rPr lang="en-US" sz="3600" dirty="0" smtClean="0">
                  <a:solidFill>
                    <a:schemeClr val="bg1"/>
                  </a:solidFill>
                  <a:latin typeface="Bahnschrift SemiBold" panose="020B0502040204020203" pitchFamily="34" charset="0"/>
                </a:rPr>
                <a:t>3</a:t>
              </a:r>
            </a:p>
            <a:p>
              <a:pPr algn="ctr">
                <a:lnSpc>
                  <a:spcPts val="5400"/>
                </a:lnSpc>
              </a:pPr>
              <a:r>
                <a:rPr lang="en-US" sz="2400" dirty="0" smtClean="0">
                  <a:solidFill>
                    <a:schemeClr val="bg1"/>
                  </a:solidFill>
                  <a:latin typeface="Bahnschrift SemiBold" panose="020B0502040204020203" pitchFamily="34" charset="0"/>
                </a:rPr>
                <a:t>Mentors Guidelines</a:t>
              </a:r>
            </a:p>
            <a:p>
              <a:pPr algn="ctr">
                <a:lnSpc>
                  <a:spcPts val="5400"/>
                </a:lnSpc>
              </a:pPr>
              <a:endParaRPr lang="en-US" sz="3600" dirty="0" smtClean="0">
                <a:solidFill>
                  <a:schemeClr val="bg1"/>
                </a:solidFill>
                <a:latin typeface="Bahnschrift SemiBold" panose="020B0502040204020203" pitchFamily="34" charset="0"/>
              </a:endParaRPr>
            </a:p>
            <a:p>
              <a:pPr algn="ctr">
                <a:lnSpc>
                  <a:spcPts val="5400"/>
                </a:lnSpc>
              </a:pPr>
              <a:endParaRPr lang="en-US" sz="3600" dirty="0">
                <a:solidFill>
                  <a:schemeClr val="bg1"/>
                </a:solidFill>
                <a:latin typeface="Bahnschrift SemiBold" panose="020B0502040204020203" pitchFamily="34" charset="0"/>
              </a:endParaRPr>
            </a:p>
          </p:txBody>
        </p:sp>
      </p:grpSp>
      <p:grpSp>
        <p:nvGrpSpPr>
          <p:cNvPr id="36" name="Group 14"/>
          <p:cNvGrpSpPr/>
          <p:nvPr/>
        </p:nvGrpSpPr>
        <p:grpSpPr>
          <a:xfrm>
            <a:off x="13572547" y="3654822"/>
            <a:ext cx="3430044" cy="3429000"/>
            <a:chOff x="0" y="0"/>
            <a:chExt cx="812800" cy="812553"/>
          </a:xfrm>
        </p:grpSpPr>
        <p:sp>
          <p:nvSpPr>
            <p:cNvPr id="37" name="Freeform 15"/>
            <p:cNvSpPr/>
            <p:nvPr/>
          </p:nvSpPr>
          <p:spPr>
            <a:xfrm>
              <a:off x="0"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80CDCC"/>
            </a:solidFill>
          </p:spPr>
        </p:sp>
        <p:sp>
          <p:nvSpPr>
            <p:cNvPr id="38" name="TextBox 16"/>
            <p:cNvSpPr txBox="1"/>
            <p:nvPr/>
          </p:nvSpPr>
          <p:spPr>
            <a:xfrm>
              <a:off x="94964" y="0"/>
              <a:ext cx="641636" cy="736353"/>
            </a:xfrm>
            <a:prstGeom prst="rect">
              <a:avLst/>
            </a:prstGeom>
          </p:spPr>
          <p:txBody>
            <a:bodyPr lIns="50800" tIns="50800" rIns="50800" bIns="50800" rtlCol="0" anchor="ctr"/>
            <a:lstStyle/>
            <a:p>
              <a:pPr algn="ctr">
                <a:lnSpc>
                  <a:spcPts val="5400"/>
                </a:lnSpc>
              </a:pPr>
              <a:r>
                <a:rPr lang="en-US" sz="3600" dirty="0" smtClean="0">
                  <a:solidFill>
                    <a:schemeClr val="bg1"/>
                  </a:solidFill>
                  <a:latin typeface="Bahnschrift SemiBold" panose="020B0502040204020203" pitchFamily="34" charset="0"/>
                </a:rPr>
                <a:t>5</a:t>
              </a:r>
            </a:p>
            <a:p>
              <a:pPr algn="ctr">
                <a:lnSpc>
                  <a:spcPts val="5400"/>
                </a:lnSpc>
              </a:pPr>
              <a:r>
                <a:rPr lang="en-US" sz="2400" b="1" dirty="0" smtClean="0">
                  <a:solidFill>
                    <a:schemeClr val="bg1"/>
                  </a:solidFill>
                  <a:latin typeface="Bahnschrift SemiBold" panose="020B0502040204020203" pitchFamily="34" charset="0"/>
                </a:rPr>
                <a:t>Real-time Application tracking </a:t>
              </a:r>
              <a:endParaRPr lang="en-US" sz="2400" dirty="0">
                <a:solidFill>
                  <a:schemeClr val="bg1"/>
                </a:solidFill>
                <a:latin typeface="Bahnschrift SemiBold"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3620677" y="-3725587"/>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sp>
      <p:sp>
        <p:nvSpPr>
          <p:cNvPr id="4" name="TextBox 4"/>
          <p:cNvSpPr txBox="1"/>
          <p:nvPr/>
        </p:nvSpPr>
        <p:spPr>
          <a:xfrm>
            <a:off x="1885627" y="1257300"/>
            <a:ext cx="12333273" cy="859210"/>
          </a:xfrm>
          <a:prstGeom prst="rect">
            <a:avLst/>
          </a:prstGeom>
        </p:spPr>
        <p:txBody>
          <a:bodyPr wrap="square" lIns="0" tIns="0" rIns="0" bIns="0" rtlCol="0" anchor="t">
            <a:spAutoFit/>
          </a:bodyPr>
          <a:lstStyle/>
          <a:p>
            <a:pPr marL="0" lvl="0" indent="0">
              <a:lnSpc>
                <a:spcPts val="6726"/>
              </a:lnSpc>
              <a:spcBef>
                <a:spcPct val="0"/>
              </a:spcBef>
            </a:pPr>
            <a:r>
              <a:rPr lang="en-US" sz="6600" b="1" spc="477" dirty="0" smtClean="0">
                <a:solidFill>
                  <a:schemeClr val="bg1"/>
                </a:solidFill>
                <a:latin typeface="Bahnschrift SemiBold" panose="020B0502040204020203" pitchFamily="34" charset="0"/>
              </a:rPr>
              <a:t>Features for Universities </a:t>
            </a:r>
            <a:r>
              <a:rPr lang="en-US" sz="4873" spc="477" dirty="0" smtClean="0">
                <a:solidFill>
                  <a:schemeClr val="bg1"/>
                </a:solidFill>
                <a:latin typeface="Bahnschrift SemiBold" panose="020B0502040204020203" pitchFamily="34" charset="0"/>
              </a:rPr>
              <a:t> </a:t>
            </a:r>
            <a:endParaRPr lang="en-US" sz="4873" spc="477" dirty="0">
              <a:solidFill>
                <a:schemeClr val="bg1"/>
              </a:solidFill>
              <a:latin typeface="Bahnschrift SemiBold" panose="020B0502040204020203" pitchFamily="34" charset="0"/>
            </a:endParaRPr>
          </a:p>
        </p:txBody>
      </p:sp>
      <p:grpSp>
        <p:nvGrpSpPr>
          <p:cNvPr id="24" name="Group 2"/>
          <p:cNvGrpSpPr/>
          <p:nvPr/>
        </p:nvGrpSpPr>
        <p:grpSpPr>
          <a:xfrm>
            <a:off x="5460681" y="3499184"/>
            <a:ext cx="4262941" cy="4261644"/>
            <a:chOff x="0" y="0"/>
            <a:chExt cx="812800" cy="812553"/>
          </a:xfrm>
        </p:grpSpPr>
        <p:sp>
          <p:nvSpPr>
            <p:cNvPr id="25" name="Freeform 3"/>
            <p:cNvSpPr/>
            <p:nvPr/>
          </p:nvSpPr>
          <p:spPr>
            <a:xfrm>
              <a:off x="0"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2C8CCB"/>
            </a:solidFill>
          </p:spPr>
        </p:sp>
        <p:sp>
          <p:nvSpPr>
            <p:cNvPr id="26" name="TextBox 4"/>
            <p:cNvSpPr txBox="1"/>
            <p:nvPr/>
          </p:nvSpPr>
          <p:spPr>
            <a:xfrm>
              <a:off x="76200" y="-38100"/>
              <a:ext cx="660400" cy="774453"/>
            </a:xfrm>
            <a:prstGeom prst="rect">
              <a:avLst/>
            </a:prstGeom>
          </p:spPr>
          <p:txBody>
            <a:bodyPr lIns="50800" tIns="50800" rIns="50800" bIns="50800" rtlCol="0" anchor="ctr"/>
            <a:lstStyle/>
            <a:p>
              <a:pPr algn="ctr">
                <a:lnSpc>
                  <a:spcPts val="5400"/>
                </a:lnSpc>
              </a:pPr>
              <a:r>
                <a:rPr lang="en-US" sz="3600" dirty="0" smtClean="0">
                  <a:solidFill>
                    <a:schemeClr val="bg1"/>
                  </a:solidFill>
                  <a:latin typeface="Bahnschrift SemiBold" panose="020B0502040204020203" pitchFamily="34" charset="0"/>
                </a:rPr>
                <a:t>2</a:t>
              </a:r>
            </a:p>
            <a:p>
              <a:pPr algn="ctr">
                <a:lnSpc>
                  <a:spcPts val="5400"/>
                </a:lnSpc>
              </a:pPr>
              <a:r>
                <a:rPr lang="en-US" sz="2400" b="1" dirty="0" smtClean="0">
                  <a:solidFill>
                    <a:schemeClr val="bg1"/>
                  </a:solidFill>
                  <a:latin typeface="Bahnschrift SemiBold" panose="020B0502040204020203" pitchFamily="34" charset="0"/>
                </a:rPr>
                <a:t>Automated shortlisting </a:t>
              </a:r>
              <a:endParaRPr lang="en-US" sz="2400" dirty="0">
                <a:solidFill>
                  <a:schemeClr val="bg1"/>
                </a:solidFill>
                <a:latin typeface="Bahnschrift SemiBold" panose="020B0502040204020203" pitchFamily="34" charset="0"/>
              </a:endParaRPr>
            </a:p>
          </p:txBody>
        </p:sp>
      </p:grpSp>
      <p:grpSp>
        <p:nvGrpSpPr>
          <p:cNvPr id="27" name="Group 5"/>
          <p:cNvGrpSpPr/>
          <p:nvPr/>
        </p:nvGrpSpPr>
        <p:grpSpPr>
          <a:xfrm>
            <a:off x="2514600" y="3789319"/>
            <a:ext cx="3430044" cy="3555187"/>
            <a:chOff x="-38481" y="-29902"/>
            <a:chExt cx="812800" cy="842455"/>
          </a:xfrm>
        </p:grpSpPr>
        <p:sp>
          <p:nvSpPr>
            <p:cNvPr id="28" name="Freeform 6"/>
            <p:cNvSpPr/>
            <p:nvPr/>
          </p:nvSpPr>
          <p:spPr>
            <a:xfrm>
              <a:off x="-38481"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chemeClr val="accent5">
                <a:lumMod val="75000"/>
              </a:schemeClr>
            </a:solidFill>
          </p:spPr>
        </p:sp>
        <p:sp>
          <p:nvSpPr>
            <p:cNvPr id="29" name="TextBox 7"/>
            <p:cNvSpPr txBox="1"/>
            <p:nvPr/>
          </p:nvSpPr>
          <p:spPr>
            <a:xfrm>
              <a:off x="45592" y="-29902"/>
              <a:ext cx="660400" cy="774453"/>
            </a:xfrm>
            <a:prstGeom prst="rect">
              <a:avLst/>
            </a:prstGeom>
          </p:spPr>
          <p:txBody>
            <a:bodyPr lIns="50800" tIns="50800" rIns="50800" bIns="50800" rtlCol="0" anchor="ctr"/>
            <a:lstStyle/>
            <a:p>
              <a:pPr algn="ctr">
                <a:lnSpc>
                  <a:spcPts val="5400"/>
                </a:lnSpc>
              </a:pPr>
              <a:r>
                <a:rPr lang="en-US" sz="3600" dirty="0">
                  <a:solidFill>
                    <a:schemeClr val="bg1"/>
                  </a:solidFill>
                  <a:latin typeface="Bahnschrift SemiBold" panose="020B0502040204020203" pitchFamily="34" charset="0"/>
                </a:rPr>
                <a:t>1</a:t>
              </a:r>
            </a:p>
            <a:p>
              <a:pPr algn="ctr">
                <a:lnSpc>
                  <a:spcPts val="3299"/>
                </a:lnSpc>
              </a:pPr>
              <a:r>
                <a:rPr lang="en-US" sz="2400" b="1" dirty="0">
                  <a:solidFill>
                    <a:schemeClr val="bg1"/>
                  </a:solidFill>
                  <a:latin typeface="Bahnschrift SemiBold" panose="020B0502040204020203" pitchFamily="34" charset="0"/>
                </a:rPr>
                <a:t>User-Friendly Application Portal</a:t>
              </a:r>
              <a:endParaRPr lang="en-US" sz="2400" dirty="0">
                <a:solidFill>
                  <a:schemeClr val="bg1"/>
                </a:solidFill>
                <a:latin typeface="Bahnschrift SemiBold" panose="020B0502040204020203" pitchFamily="34" charset="0"/>
              </a:endParaRPr>
            </a:p>
          </p:txBody>
        </p:sp>
      </p:grpSp>
      <p:grpSp>
        <p:nvGrpSpPr>
          <p:cNvPr id="30" name="Group 8"/>
          <p:cNvGrpSpPr/>
          <p:nvPr/>
        </p:nvGrpSpPr>
        <p:grpSpPr>
          <a:xfrm>
            <a:off x="11860959" y="3314700"/>
            <a:ext cx="4262941" cy="4446128"/>
            <a:chOff x="0" y="-35175"/>
            <a:chExt cx="812800" cy="847728"/>
          </a:xfrm>
        </p:grpSpPr>
        <p:sp>
          <p:nvSpPr>
            <p:cNvPr id="31" name="Freeform 9"/>
            <p:cNvSpPr/>
            <p:nvPr/>
          </p:nvSpPr>
          <p:spPr>
            <a:xfrm>
              <a:off x="0" y="0"/>
              <a:ext cx="812800"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3CBDBB"/>
            </a:solidFill>
          </p:spPr>
        </p:sp>
        <p:sp>
          <p:nvSpPr>
            <p:cNvPr id="32" name="TextBox 10"/>
            <p:cNvSpPr txBox="1"/>
            <p:nvPr/>
          </p:nvSpPr>
          <p:spPr>
            <a:xfrm>
              <a:off x="96113" y="-35175"/>
              <a:ext cx="628460" cy="687630"/>
            </a:xfrm>
            <a:prstGeom prst="rect">
              <a:avLst/>
            </a:prstGeom>
          </p:spPr>
          <p:txBody>
            <a:bodyPr lIns="50800" tIns="50800" rIns="50800" bIns="50800" rtlCol="0" anchor="ctr"/>
            <a:lstStyle/>
            <a:p>
              <a:pPr algn="ctr">
                <a:lnSpc>
                  <a:spcPts val="5400"/>
                </a:lnSpc>
              </a:pPr>
              <a:r>
                <a:rPr lang="en-US" sz="3600" dirty="0" smtClean="0">
                  <a:solidFill>
                    <a:schemeClr val="bg1"/>
                  </a:solidFill>
                  <a:latin typeface="Bahnschrift SemiBold" panose="020B0502040204020203" pitchFamily="34" charset="0"/>
                </a:rPr>
                <a:t>4</a:t>
              </a:r>
              <a:endParaRPr lang="en-US" sz="2400" dirty="0">
                <a:solidFill>
                  <a:schemeClr val="bg1"/>
                </a:solidFill>
                <a:latin typeface="Bahnschrift SemiBold" panose="020B0502040204020203" pitchFamily="34" charset="0"/>
              </a:endParaRPr>
            </a:p>
            <a:p>
              <a:pPr algn="ctr">
                <a:lnSpc>
                  <a:spcPts val="5400"/>
                </a:lnSpc>
              </a:pPr>
              <a:r>
                <a:rPr lang="en-US" sz="2400" dirty="0" smtClean="0">
                  <a:solidFill>
                    <a:schemeClr val="bg1"/>
                  </a:solidFill>
                  <a:latin typeface="Bahnschrift SemiBold" panose="020B0502040204020203" pitchFamily="34" charset="0"/>
                </a:rPr>
                <a:t> Scholarships Analytics</a:t>
              </a:r>
              <a:endParaRPr lang="en-US" sz="3600" dirty="0" smtClean="0">
                <a:solidFill>
                  <a:schemeClr val="bg1"/>
                </a:solidFill>
                <a:latin typeface="Bahnschrift SemiBold" panose="020B0502040204020203" pitchFamily="34" charset="0"/>
              </a:endParaRPr>
            </a:p>
          </p:txBody>
        </p:sp>
      </p:grpSp>
      <p:grpSp>
        <p:nvGrpSpPr>
          <p:cNvPr id="33" name="Group 11"/>
          <p:cNvGrpSpPr/>
          <p:nvPr/>
        </p:nvGrpSpPr>
        <p:grpSpPr>
          <a:xfrm>
            <a:off x="9315629" y="3754723"/>
            <a:ext cx="3191684" cy="3589783"/>
            <a:chOff x="56483" y="-38100"/>
            <a:chExt cx="756317" cy="850653"/>
          </a:xfrm>
        </p:grpSpPr>
        <p:sp>
          <p:nvSpPr>
            <p:cNvPr id="34" name="Freeform 12"/>
            <p:cNvSpPr/>
            <p:nvPr/>
          </p:nvSpPr>
          <p:spPr>
            <a:xfrm>
              <a:off x="56483" y="0"/>
              <a:ext cx="756317" cy="812553"/>
            </a:xfrm>
            <a:custGeom>
              <a:avLst/>
              <a:gdLst/>
              <a:ahLst/>
              <a:cxnLst/>
              <a:rect l="l" t="t" r="r" b="b"/>
              <a:pathLst>
                <a:path w="812800" h="812553">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36B7DA"/>
            </a:solidFill>
          </p:spPr>
        </p:sp>
        <p:sp>
          <p:nvSpPr>
            <p:cNvPr id="35" name="TextBox 13"/>
            <p:cNvSpPr txBox="1"/>
            <p:nvPr/>
          </p:nvSpPr>
          <p:spPr>
            <a:xfrm>
              <a:off x="76200" y="-38100"/>
              <a:ext cx="702888" cy="774453"/>
            </a:xfrm>
            <a:prstGeom prst="rect">
              <a:avLst/>
            </a:prstGeom>
          </p:spPr>
          <p:txBody>
            <a:bodyPr lIns="50800" tIns="50800" rIns="50800" bIns="50800" rtlCol="0" anchor="ctr"/>
            <a:lstStyle/>
            <a:p>
              <a:pPr algn="ctr">
                <a:lnSpc>
                  <a:spcPts val="5400"/>
                </a:lnSpc>
              </a:pPr>
              <a:r>
                <a:rPr lang="en-US" sz="3600" dirty="0">
                  <a:solidFill>
                    <a:schemeClr val="bg1"/>
                  </a:solidFill>
                  <a:latin typeface="Bahnschrift SemiBold" panose="020B0502040204020203" pitchFamily="34" charset="0"/>
                </a:rPr>
                <a:t>3</a:t>
              </a:r>
            </a:p>
            <a:p>
              <a:pPr algn="ctr">
                <a:lnSpc>
                  <a:spcPts val="3299"/>
                </a:lnSpc>
              </a:pPr>
              <a:r>
                <a:rPr lang="en-US" sz="2400" b="1" dirty="0" smtClean="0">
                  <a:solidFill>
                    <a:schemeClr val="bg1"/>
                  </a:solidFill>
                  <a:latin typeface="Bahnschrift SemiBold" panose="020B0502040204020203" pitchFamily="34" charset="0"/>
                </a:rPr>
                <a:t>Conflict free meeting scheduling </a:t>
              </a:r>
              <a:endParaRPr lang="en-US" sz="2400" dirty="0">
                <a:solidFill>
                  <a:schemeClr val="bg1"/>
                </a:solidFill>
                <a:latin typeface="Bahnschrift SemiBold" panose="020B0502040204020203" pitchFamily="34" charset="0"/>
              </a:endParaRPr>
            </a:p>
          </p:txBody>
        </p:sp>
      </p:grpSp>
    </p:spTree>
    <p:extLst>
      <p:ext uri="{BB962C8B-B14F-4D97-AF65-F5344CB8AC3E}">
        <p14:creationId xmlns:p14="http://schemas.microsoft.com/office/powerpoint/2010/main" val="4270982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3258800" y="5036826"/>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sp>
      <p:sp>
        <p:nvSpPr>
          <p:cNvPr id="135" name="TextBox 20"/>
          <p:cNvSpPr txBox="1"/>
          <p:nvPr/>
        </p:nvSpPr>
        <p:spPr>
          <a:xfrm>
            <a:off x="-2131642" y="533897"/>
            <a:ext cx="13487400" cy="963021"/>
          </a:xfrm>
          <a:prstGeom prst="rect">
            <a:avLst/>
          </a:prstGeom>
        </p:spPr>
        <p:txBody>
          <a:bodyPr wrap="square" lIns="0" tIns="0" rIns="0" bIns="0" rtlCol="0" anchor="t">
            <a:spAutoFit/>
          </a:bodyPr>
          <a:lstStyle/>
          <a:p>
            <a:pPr marL="0" lvl="0" indent="0" algn="ctr">
              <a:lnSpc>
                <a:spcPts val="8203"/>
              </a:lnSpc>
              <a:spcBef>
                <a:spcPct val="0"/>
              </a:spcBef>
            </a:pPr>
            <a:r>
              <a:rPr lang="en-US" sz="6600" spc="582" dirty="0" smtClean="0">
                <a:solidFill>
                  <a:srgbClr val="FDFBFB"/>
                </a:solidFill>
                <a:latin typeface="Bahnschrift SemiBold" panose="020B0502040204020203" pitchFamily="34" charset="0"/>
              </a:rPr>
              <a:t>Timeline for FYP </a:t>
            </a:r>
            <a:endParaRPr lang="en-US" sz="6600" spc="582" dirty="0">
              <a:solidFill>
                <a:srgbClr val="FDFBFB"/>
              </a:solidFill>
              <a:latin typeface="Bahnschrift SemiBold" panose="020B0502040204020203" pitchFamily="34" charset="0"/>
            </a:endParaRPr>
          </a:p>
        </p:txBody>
      </p:sp>
      <p:sp>
        <p:nvSpPr>
          <p:cNvPr id="147" name="TextBox 13"/>
          <p:cNvSpPr txBox="1"/>
          <p:nvPr/>
        </p:nvSpPr>
        <p:spPr>
          <a:xfrm>
            <a:off x="14618649" y="6604239"/>
            <a:ext cx="3967167" cy="368412"/>
          </a:xfrm>
          <a:prstGeom prst="rect">
            <a:avLst/>
          </a:prstGeom>
        </p:spPr>
        <p:txBody>
          <a:bodyPr lIns="0" tIns="0" rIns="0" bIns="0" rtlCol="0" anchor="t">
            <a:spAutoFit/>
          </a:bodyPr>
          <a:lstStyle/>
          <a:p>
            <a:pPr algn="ctr">
              <a:lnSpc>
                <a:spcPts val="2866"/>
              </a:lnSpc>
            </a:pPr>
            <a:r>
              <a:rPr lang="en-US" sz="2514" dirty="0" smtClean="0">
                <a:solidFill>
                  <a:srgbClr val="1E5B82"/>
                </a:solidFill>
                <a:latin typeface="Now Bold"/>
              </a:rPr>
              <a:t>SEP-CT</a:t>
            </a:r>
            <a:endParaRPr lang="en-US" sz="2514" dirty="0">
              <a:solidFill>
                <a:srgbClr val="1E5B82"/>
              </a:solidFill>
              <a:latin typeface="Now Bold"/>
            </a:endParaRPr>
          </a:p>
        </p:txBody>
      </p:sp>
      <p:grpSp>
        <p:nvGrpSpPr>
          <p:cNvPr id="169" name="Group 7"/>
          <p:cNvGrpSpPr/>
          <p:nvPr/>
        </p:nvGrpSpPr>
        <p:grpSpPr>
          <a:xfrm>
            <a:off x="2346339" y="3508132"/>
            <a:ext cx="1914525" cy="1914525"/>
            <a:chOff x="0" y="0"/>
            <a:chExt cx="812800" cy="812800"/>
          </a:xfrm>
        </p:grpSpPr>
        <p:sp>
          <p:nvSpPr>
            <p:cNvPr id="171"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BDBB"/>
            </a:solidFill>
            <a:ln w="142875" cap="sq">
              <a:solidFill>
                <a:srgbClr val="FFFFFF"/>
              </a:solidFill>
              <a:prstDash val="solid"/>
              <a:miter/>
            </a:ln>
          </p:spPr>
        </p:sp>
        <p:sp>
          <p:nvSpPr>
            <p:cNvPr id="172" name="TextBox 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74" name="Group 12"/>
          <p:cNvGrpSpPr/>
          <p:nvPr/>
        </p:nvGrpSpPr>
        <p:grpSpPr>
          <a:xfrm>
            <a:off x="6180875" y="3440824"/>
            <a:ext cx="1914525" cy="1914525"/>
            <a:chOff x="0" y="0"/>
            <a:chExt cx="812800" cy="812800"/>
          </a:xfrm>
        </p:grpSpPr>
        <p:sp>
          <p:nvSpPr>
            <p:cNvPr id="176"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40000"/>
                <a:lumOff val="60000"/>
              </a:schemeClr>
            </a:solidFill>
            <a:ln w="142875" cap="sq">
              <a:solidFill>
                <a:srgbClr val="FFFFFF"/>
              </a:solidFill>
              <a:prstDash val="solid"/>
              <a:miter/>
            </a:ln>
          </p:spPr>
        </p:sp>
        <p:sp>
          <p:nvSpPr>
            <p:cNvPr id="177" name="TextBox 1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179" name="Group 42"/>
          <p:cNvGrpSpPr/>
          <p:nvPr/>
        </p:nvGrpSpPr>
        <p:grpSpPr>
          <a:xfrm>
            <a:off x="10015411" y="3508132"/>
            <a:ext cx="1914525" cy="1914525"/>
            <a:chOff x="0" y="0"/>
            <a:chExt cx="812800" cy="812800"/>
          </a:xfrm>
        </p:grpSpPr>
        <p:sp>
          <p:nvSpPr>
            <p:cNvPr id="181"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B7DA"/>
            </a:solidFill>
            <a:ln w="142875" cap="sq">
              <a:solidFill>
                <a:srgbClr val="FFFFFF"/>
              </a:solidFill>
              <a:prstDash val="solid"/>
              <a:miter/>
            </a:ln>
          </p:spPr>
        </p:sp>
        <p:sp>
          <p:nvSpPr>
            <p:cNvPr id="182" name="TextBox 4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99" name="Freeform 17"/>
          <p:cNvSpPr/>
          <p:nvPr/>
        </p:nvSpPr>
        <p:spPr>
          <a:xfrm>
            <a:off x="4175466" y="3169304"/>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0" name="Freeform 19"/>
          <p:cNvSpPr/>
          <p:nvPr/>
        </p:nvSpPr>
        <p:spPr>
          <a:xfrm rot="20720548">
            <a:off x="8423815" y="5010201"/>
            <a:ext cx="1263184" cy="631592"/>
          </a:xfrm>
          <a:custGeom>
            <a:avLst/>
            <a:gdLst/>
            <a:ahLst/>
            <a:cxnLst/>
            <a:rect l="l" t="t" r="r" b="b"/>
            <a:pathLst>
              <a:path w="1263184" h="631592">
                <a:moveTo>
                  <a:pt x="0" y="0"/>
                </a:moveTo>
                <a:lnTo>
                  <a:pt x="1263184" y="0"/>
                </a:lnTo>
                <a:lnTo>
                  <a:pt x="1263184" y="631592"/>
                </a:lnTo>
                <a:lnTo>
                  <a:pt x="0" y="63159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1" name="Freeform 18"/>
          <p:cNvSpPr/>
          <p:nvPr/>
        </p:nvSpPr>
        <p:spPr>
          <a:xfrm>
            <a:off x="12069062" y="3316925"/>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202" name="Group 42"/>
          <p:cNvGrpSpPr/>
          <p:nvPr/>
        </p:nvGrpSpPr>
        <p:grpSpPr>
          <a:xfrm>
            <a:off x="13804461" y="3432347"/>
            <a:ext cx="1914525" cy="1914525"/>
            <a:chOff x="0" y="0"/>
            <a:chExt cx="812800" cy="812800"/>
          </a:xfrm>
        </p:grpSpPr>
        <p:sp>
          <p:nvSpPr>
            <p:cNvPr id="20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a:ln w="142875" cap="sq">
              <a:solidFill>
                <a:srgbClr val="FFFFFF"/>
              </a:solidFill>
              <a:prstDash val="solid"/>
              <a:miter/>
            </a:ln>
          </p:spPr>
        </p:sp>
        <p:sp>
          <p:nvSpPr>
            <p:cNvPr id="204" name="TextBox 4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07" name="Picture 2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84074" y="3949035"/>
            <a:ext cx="978001" cy="978001"/>
          </a:xfrm>
          <a:prstGeom prst="rect">
            <a:avLst/>
          </a:prstGeom>
        </p:spPr>
      </p:pic>
      <p:pic>
        <p:nvPicPr>
          <p:cNvPr id="208" name="Picture 2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8581" y="3861753"/>
            <a:ext cx="938051" cy="938051"/>
          </a:xfrm>
          <a:prstGeom prst="rect">
            <a:avLst/>
          </a:prstGeom>
        </p:spPr>
      </p:pic>
      <p:pic>
        <p:nvPicPr>
          <p:cNvPr id="209" name="Picture 2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77757" y="3915797"/>
            <a:ext cx="978001" cy="978001"/>
          </a:xfrm>
          <a:prstGeom prst="rect">
            <a:avLst/>
          </a:prstGeom>
        </p:spPr>
      </p:pic>
      <p:pic>
        <p:nvPicPr>
          <p:cNvPr id="210" name="Picture 2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72722" y="3790128"/>
            <a:ext cx="978001" cy="978001"/>
          </a:xfrm>
          <a:prstGeom prst="rect">
            <a:avLst/>
          </a:prstGeom>
        </p:spPr>
      </p:pic>
      <p:sp>
        <p:nvSpPr>
          <p:cNvPr id="212" name="TextBox 211"/>
          <p:cNvSpPr txBox="1"/>
          <p:nvPr/>
        </p:nvSpPr>
        <p:spPr>
          <a:xfrm>
            <a:off x="2541517" y="2815498"/>
            <a:ext cx="1539861" cy="523220"/>
          </a:xfrm>
          <a:prstGeom prst="rect">
            <a:avLst/>
          </a:prstGeom>
          <a:noFill/>
        </p:spPr>
        <p:txBody>
          <a:bodyPr wrap="square" rtlCol="0">
            <a:spAutoFit/>
          </a:bodyPr>
          <a:lstStyle/>
          <a:p>
            <a:r>
              <a:rPr lang="en-US" sz="2800" dirty="0" smtClean="0">
                <a:solidFill>
                  <a:schemeClr val="bg1"/>
                </a:solidFill>
                <a:latin typeface="Bahnschrift SemiBold" panose="020B0502040204020203" pitchFamily="34" charset="0"/>
              </a:rPr>
              <a:t>Sep-Oct</a:t>
            </a:r>
            <a:endParaRPr lang="en-US" sz="2800" dirty="0">
              <a:solidFill>
                <a:schemeClr val="bg1"/>
              </a:solidFill>
              <a:latin typeface="Bahnschrift SemiBold" panose="020B0502040204020203" pitchFamily="34" charset="0"/>
            </a:endParaRPr>
          </a:p>
        </p:txBody>
      </p:sp>
      <p:sp>
        <p:nvSpPr>
          <p:cNvPr id="214" name="TextBox 213"/>
          <p:cNvSpPr txBox="1"/>
          <p:nvPr/>
        </p:nvSpPr>
        <p:spPr>
          <a:xfrm>
            <a:off x="6357436" y="2821867"/>
            <a:ext cx="1769004" cy="523220"/>
          </a:xfrm>
          <a:prstGeom prst="rect">
            <a:avLst/>
          </a:prstGeom>
          <a:noFill/>
        </p:spPr>
        <p:txBody>
          <a:bodyPr wrap="square" rtlCol="0">
            <a:spAutoFit/>
          </a:bodyPr>
          <a:lstStyle/>
          <a:p>
            <a:r>
              <a:rPr lang="en-US" sz="2800" dirty="0" smtClean="0">
                <a:solidFill>
                  <a:schemeClr val="bg1"/>
                </a:solidFill>
                <a:latin typeface="Bahnschrift SemiBold" panose="020B0502040204020203" pitchFamily="34" charset="0"/>
              </a:rPr>
              <a:t>Nov-Dec</a:t>
            </a:r>
            <a:endParaRPr lang="en-US" sz="2800" dirty="0">
              <a:solidFill>
                <a:schemeClr val="bg1"/>
              </a:solidFill>
              <a:latin typeface="Bahnschrift SemiBold" panose="020B0502040204020203" pitchFamily="34" charset="0"/>
            </a:endParaRPr>
          </a:p>
        </p:txBody>
      </p:sp>
      <p:sp>
        <p:nvSpPr>
          <p:cNvPr id="215" name="TextBox 214"/>
          <p:cNvSpPr txBox="1"/>
          <p:nvPr/>
        </p:nvSpPr>
        <p:spPr>
          <a:xfrm>
            <a:off x="10202742" y="2771005"/>
            <a:ext cx="1539861" cy="523220"/>
          </a:xfrm>
          <a:prstGeom prst="rect">
            <a:avLst/>
          </a:prstGeom>
          <a:noFill/>
        </p:spPr>
        <p:txBody>
          <a:bodyPr wrap="square" rtlCol="0">
            <a:spAutoFit/>
          </a:bodyPr>
          <a:lstStyle/>
          <a:p>
            <a:r>
              <a:rPr lang="en-US" sz="2800" dirty="0" smtClean="0">
                <a:solidFill>
                  <a:schemeClr val="bg1"/>
                </a:solidFill>
                <a:latin typeface="Bahnschrift SemiBold" panose="020B0502040204020203" pitchFamily="34" charset="0"/>
              </a:rPr>
              <a:t>Jan-Feb</a:t>
            </a:r>
            <a:endParaRPr lang="en-US" sz="2800" dirty="0">
              <a:solidFill>
                <a:schemeClr val="bg1"/>
              </a:solidFill>
              <a:latin typeface="Bahnschrift SemiBold" panose="020B0502040204020203" pitchFamily="34" charset="0"/>
            </a:endParaRPr>
          </a:p>
        </p:txBody>
      </p:sp>
      <p:sp>
        <p:nvSpPr>
          <p:cNvPr id="216" name="TextBox 215"/>
          <p:cNvSpPr txBox="1"/>
          <p:nvPr/>
        </p:nvSpPr>
        <p:spPr>
          <a:xfrm>
            <a:off x="13846378" y="2765975"/>
            <a:ext cx="1946794" cy="523220"/>
          </a:xfrm>
          <a:prstGeom prst="rect">
            <a:avLst/>
          </a:prstGeom>
          <a:noFill/>
        </p:spPr>
        <p:txBody>
          <a:bodyPr wrap="square" rtlCol="0">
            <a:spAutoFit/>
          </a:bodyPr>
          <a:lstStyle/>
          <a:p>
            <a:r>
              <a:rPr lang="en-US" sz="2800" dirty="0" smtClean="0">
                <a:solidFill>
                  <a:schemeClr val="bg1"/>
                </a:solidFill>
                <a:latin typeface="Bahnschrift SemiBold" panose="020B0502040204020203" pitchFamily="34" charset="0"/>
              </a:rPr>
              <a:t>Mar-April</a:t>
            </a:r>
            <a:endParaRPr lang="en-US" sz="2800" dirty="0">
              <a:solidFill>
                <a:schemeClr val="bg1"/>
              </a:solidFill>
              <a:latin typeface="Bahnschrift SemiBold" panose="020B0502040204020203" pitchFamily="34" charset="0"/>
            </a:endParaRPr>
          </a:p>
        </p:txBody>
      </p:sp>
      <p:sp>
        <p:nvSpPr>
          <p:cNvPr id="217" name="TextBox 26"/>
          <p:cNvSpPr txBox="1"/>
          <p:nvPr/>
        </p:nvSpPr>
        <p:spPr>
          <a:xfrm>
            <a:off x="1009835" y="6138847"/>
            <a:ext cx="4365309" cy="3385542"/>
          </a:xfrm>
          <a:prstGeom prst="rect">
            <a:avLst/>
          </a:prstGeom>
        </p:spPr>
        <p:txBody>
          <a:bodyPr wrap="square" lIns="0" tIns="0" rIns="0" bIns="0" rtlCol="0" anchor="t">
            <a:spAutoFit/>
          </a:bodyPr>
          <a:lstStyle/>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cs typeface="Calibri"/>
              </a:rPr>
              <a:t>Student registration </a:t>
            </a:r>
            <a:endParaRPr lang="en-US" sz="2400" b="1" dirty="0">
              <a:solidFill>
                <a:schemeClr val="bg1"/>
              </a:solidFill>
              <a:latin typeface="Bahnschrift SemiBold" panose="020B0502040204020203" pitchFamily="34" charset="0"/>
              <a:cs typeface="Calibri"/>
            </a:endParaRPr>
          </a:p>
          <a:p>
            <a:pPr algn="ctr">
              <a:lnSpc>
                <a:spcPts val="2169"/>
              </a:lnSpc>
              <a:spcBef>
                <a:spcPct val="0"/>
              </a:spcBef>
            </a:pPr>
            <a:endParaRPr lang="en-US" sz="2400" b="1" dirty="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ea typeface="+mn-lt"/>
                <a:cs typeface="+mn-lt"/>
              </a:rPr>
              <a:t>Doc-Wallet backend</a:t>
            </a:r>
            <a:endParaRPr lang="en-US" sz="2400" b="1" dirty="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endParaRPr lang="en-US" sz="2400" b="1" dirty="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r>
              <a:rPr lang="en-US" sz="2400" b="1" dirty="0">
                <a:solidFill>
                  <a:schemeClr val="bg1"/>
                </a:solidFill>
                <a:latin typeface="Bahnschrift SemiBold" panose="020B0502040204020203" pitchFamily="34" charset="0"/>
                <a:ea typeface="+mn-lt"/>
                <a:cs typeface="+mn-lt"/>
              </a:rPr>
              <a:t>Data Gathering/</a:t>
            </a:r>
            <a:r>
              <a:rPr lang="en-US" sz="2400" b="1" dirty="0">
                <a:solidFill>
                  <a:schemeClr val="bg1"/>
                </a:solidFill>
                <a:latin typeface="Bahnschrift SemiBold" panose="020B0502040204020203" pitchFamily="34" charset="0"/>
                <a:cs typeface="Calibri"/>
              </a:rPr>
              <a:t>Generation</a:t>
            </a:r>
            <a:r>
              <a:rPr lang="en-US" sz="2400" b="1" dirty="0">
                <a:solidFill>
                  <a:schemeClr val="bg1"/>
                </a:solidFill>
                <a:latin typeface="DM Sans"/>
                <a:cs typeface="Calibri"/>
              </a:rPr>
              <a:t> </a:t>
            </a:r>
            <a:endParaRPr lang="en-US" dirty="0">
              <a:solidFill>
                <a:schemeClr val="bg1"/>
              </a:solidFill>
            </a:endParaRPr>
          </a:p>
          <a:p>
            <a:pPr marL="285750" indent="-285750" algn="ctr">
              <a:lnSpc>
                <a:spcPts val="2169"/>
              </a:lnSpc>
              <a:spcBef>
                <a:spcPct val="0"/>
              </a:spcBef>
              <a:buFont typeface="Arial"/>
              <a:buChar char="•"/>
            </a:pPr>
            <a:endParaRPr lang="en-US" sz="2400" b="1" dirty="0">
              <a:solidFill>
                <a:schemeClr val="bg1"/>
              </a:solidFill>
              <a:latin typeface="DM Sans"/>
              <a:cs typeface="Calibri"/>
            </a:endParaRPr>
          </a:p>
          <a:p>
            <a:pPr algn="ctr">
              <a:lnSpc>
                <a:spcPts val="2169"/>
              </a:lnSpc>
              <a:spcBef>
                <a:spcPct val="0"/>
              </a:spcBef>
            </a:pPr>
            <a:endParaRPr lang="en-US" sz="2400" b="1" dirty="0">
              <a:solidFill>
                <a:schemeClr val="bg1"/>
              </a:solidFill>
              <a:latin typeface="Calibri"/>
              <a:cs typeface="Calibri"/>
            </a:endParaRPr>
          </a:p>
          <a:p>
            <a:pPr algn="ctr">
              <a:lnSpc>
                <a:spcPts val="2169"/>
              </a:lnSpc>
              <a:spcBef>
                <a:spcPct val="0"/>
              </a:spcBef>
            </a:pPr>
            <a:endParaRPr lang="en-US" sz="2400" b="1" u="none" strike="noStrike" dirty="0">
              <a:solidFill>
                <a:srgbClr val="051D40"/>
              </a:solidFill>
              <a:latin typeface="DM Sans"/>
            </a:endParaRPr>
          </a:p>
          <a:p>
            <a:pPr marL="285750" indent="-285750" algn="ctr">
              <a:lnSpc>
                <a:spcPts val="2169"/>
              </a:lnSpc>
              <a:spcBef>
                <a:spcPct val="0"/>
              </a:spcBef>
              <a:buFont typeface="Arial"/>
              <a:buChar char="•"/>
            </a:pPr>
            <a:endParaRPr lang="en-US" sz="2400" b="1" dirty="0">
              <a:solidFill>
                <a:srgbClr val="051D40"/>
              </a:solidFill>
              <a:latin typeface="DM Sans"/>
              <a:cs typeface="Calibri"/>
            </a:endParaRPr>
          </a:p>
          <a:p>
            <a:pPr marL="285750" indent="-285750" algn="ctr">
              <a:lnSpc>
                <a:spcPts val="2169"/>
              </a:lnSpc>
              <a:spcBef>
                <a:spcPct val="0"/>
              </a:spcBef>
              <a:buFont typeface="Arial"/>
              <a:buChar char="•"/>
            </a:pPr>
            <a:endParaRPr lang="en-US" sz="2400" b="1" dirty="0">
              <a:solidFill>
                <a:srgbClr val="051D40"/>
              </a:solidFill>
              <a:latin typeface="DM Sans"/>
              <a:ea typeface="+mn-lt"/>
              <a:cs typeface="+mn-lt"/>
            </a:endParaRPr>
          </a:p>
          <a:p>
            <a:pPr marL="285750" indent="-285750" algn="ctr">
              <a:lnSpc>
                <a:spcPts val="2169"/>
              </a:lnSpc>
              <a:spcBef>
                <a:spcPct val="0"/>
              </a:spcBef>
              <a:buFont typeface="Arial"/>
              <a:buChar char="•"/>
            </a:pPr>
            <a:endParaRPr lang="en-US" sz="2400" b="1" dirty="0">
              <a:solidFill>
                <a:srgbClr val="051D40"/>
              </a:solidFill>
              <a:latin typeface="DM Sans"/>
              <a:ea typeface="+mn-lt"/>
              <a:cs typeface="+mn-lt"/>
            </a:endParaRPr>
          </a:p>
          <a:p>
            <a:pPr marL="342900" indent="-342900" algn="ctr">
              <a:lnSpc>
                <a:spcPts val="2169"/>
              </a:lnSpc>
              <a:spcBef>
                <a:spcPct val="0"/>
              </a:spcBef>
              <a:buFont typeface="Arial"/>
              <a:buChar char="•"/>
            </a:pPr>
            <a:endParaRPr lang="en-US" sz="2400" b="1" dirty="0">
              <a:solidFill>
                <a:srgbClr val="051D40"/>
              </a:solidFill>
              <a:latin typeface="DM Sans"/>
              <a:ea typeface="+mn-lt"/>
              <a:cs typeface="+mn-lt"/>
            </a:endParaRPr>
          </a:p>
        </p:txBody>
      </p:sp>
      <p:sp>
        <p:nvSpPr>
          <p:cNvPr id="218" name="TextBox 217">
            <a:extLst>
              <a:ext uri="{FF2B5EF4-FFF2-40B4-BE49-F238E27FC236}">
                <a16:creationId xmlns:a16="http://schemas.microsoft.com/office/drawing/2014/main" id="{3A8D7650-5F46-C22E-6030-55EEA941300C}"/>
              </a:ext>
            </a:extLst>
          </p:cNvPr>
          <p:cNvSpPr txBox="1"/>
          <p:nvPr/>
        </p:nvSpPr>
        <p:spPr>
          <a:xfrm>
            <a:off x="5451344" y="6138847"/>
            <a:ext cx="3675197" cy="3103414"/>
          </a:xfrm>
          <a:prstGeom prst="rect">
            <a:avLst/>
          </a:prstGeom>
        </p:spPr>
        <p:txBody>
          <a:bodyPr wrap="square" lIns="0" tIns="0" rIns="0" bIns="0" rtlCol="0" anchor="t">
            <a:spAutoFit/>
          </a:bodyPr>
          <a:lstStyle/>
          <a:p>
            <a:pPr marL="285750" indent="-285750" algn="ctr">
              <a:lnSpc>
                <a:spcPts val="2169"/>
              </a:lnSpc>
              <a:spcBef>
                <a:spcPct val="0"/>
              </a:spcBef>
              <a:buFont typeface="Arial"/>
              <a:buChar char="•"/>
            </a:pPr>
            <a:r>
              <a:rPr lang="en-US" sz="2400" b="1" dirty="0">
                <a:solidFill>
                  <a:schemeClr val="bg1"/>
                </a:solidFill>
                <a:latin typeface="Bahnschrift SemiBold" panose="020B0502040204020203" pitchFamily="34" charset="0"/>
              </a:rPr>
              <a:t>Web </a:t>
            </a:r>
            <a:r>
              <a:rPr lang="en-US" sz="2400" b="1" dirty="0" smtClean="0">
                <a:solidFill>
                  <a:schemeClr val="bg1"/>
                </a:solidFill>
                <a:latin typeface="Bahnschrift SemiBold" panose="020B0502040204020203" pitchFamily="34" charset="0"/>
              </a:rPr>
              <a:t>Scraping </a:t>
            </a:r>
          </a:p>
          <a:p>
            <a:pPr algn="ctr">
              <a:lnSpc>
                <a:spcPts val="2169"/>
              </a:lnSpc>
              <a:spcBef>
                <a:spcPct val="0"/>
              </a:spcBef>
            </a:pPr>
            <a:endParaRPr lang="en-US" sz="2400" b="1" dirty="0" smtClean="0">
              <a:solidFill>
                <a:schemeClr val="bg1"/>
              </a:solidFill>
              <a:latin typeface="Bahnschrift SemiBold" panose="020B0502040204020203" pitchFamily="34" charset="0"/>
            </a:endParaRPr>
          </a:p>
          <a:p>
            <a:pPr marL="285750" indent="-285750" algn="ctr">
              <a:lnSpc>
                <a:spcPts val="2169"/>
              </a:lnSpc>
              <a:spcBef>
                <a:spcPct val="0"/>
              </a:spcBef>
              <a:buFont typeface="Arial"/>
              <a:buChar char="•"/>
            </a:pPr>
            <a:r>
              <a:rPr lang="en-US" sz="2400" b="1" dirty="0">
                <a:solidFill>
                  <a:schemeClr val="bg1"/>
                </a:solidFill>
                <a:latin typeface="Bahnschrift SemiBold" panose="020B0502040204020203" pitchFamily="34" charset="0"/>
                <a:ea typeface="+mn-lt"/>
                <a:cs typeface="+mn-lt"/>
              </a:rPr>
              <a:t>Doc-wallet </a:t>
            </a:r>
          </a:p>
          <a:p>
            <a:pPr algn="ctr">
              <a:lnSpc>
                <a:spcPts val="2169"/>
              </a:lnSpc>
              <a:spcBef>
                <a:spcPct val="0"/>
              </a:spcBef>
            </a:pPr>
            <a:endParaRPr lang="en-US" sz="2400" b="1" dirty="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ea typeface="+mn-lt"/>
                <a:cs typeface="+mn-lt"/>
              </a:rPr>
              <a:t>User profile Creation</a:t>
            </a:r>
          </a:p>
          <a:p>
            <a:pPr algn="ctr">
              <a:lnSpc>
                <a:spcPts val="2169"/>
              </a:lnSpc>
              <a:spcBef>
                <a:spcPct val="0"/>
              </a:spcBef>
            </a:pPr>
            <a:r>
              <a:rPr lang="en-US" sz="2400" b="1" dirty="0" smtClean="0">
                <a:solidFill>
                  <a:schemeClr val="bg1"/>
                </a:solidFill>
                <a:latin typeface="Bahnschrift SemiBold" panose="020B0502040204020203" pitchFamily="34" charset="0"/>
                <a:ea typeface="+mn-lt"/>
                <a:cs typeface="+mn-lt"/>
              </a:rPr>
              <a:t> </a:t>
            </a:r>
            <a:endParaRPr lang="en-US" sz="2400" b="1" dirty="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ea typeface="+mn-lt"/>
                <a:cs typeface="+mn-lt"/>
              </a:rPr>
              <a:t>Recommendation model training </a:t>
            </a:r>
            <a:r>
              <a:rPr lang="en-US" sz="2400" b="1" dirty="0">
                <a:solidFill>
                  <a:schemeClr val="bg1"/>
                </a:solidFill>
                <a:latin typeface="Bahnschrift SemiBold" panose="020B0502040204020203" pitchFamily="34" charset="0"/>
                <a:ea typeface="+mn-lt"/>
                <a:cs typeface="+mn-lt"/>
              </a:rPr>
              <a:t> </a:t>
            </a:r>
          </a:p>
          <a:p>
            <a:pPr marL="285750" indent="-285750" algn="ctr">
              <a:lnSpc>
                <a:spcPts val="2169"/>
              </a:lnSpc>
              <a:spcBef>
                <a:spcPct val="0"/>
              </a:spcBef>
              <a:buFont typeface="Arial"/>
              <a:buChar char="•"/>
            </a:pPr>
            <a:endParaRPr lang="en-US" sz="2400" b="1" dirty="0">
              <a:solidFill>
                <a:srgbClr val="051D40"/>
              </a:solidFill>
              <a:latin typeface="DM Sans"/>
              <a:ea typeface="+mn-lt"/>
              <a:cs typeface="+mn-lt"/>
            </a:endParaRPr>
          </a:p>
          <a:p>
            <a:pPr algn="ctr">
              <a:lnSpc>
                <a:spcPts val="2169"/>
              </a:lnSpc>
              <a:spcBef>
                <a:spcPct val="0"/>
              </a:spcBef>
            </a:pPr>
            <a:endParaRPr lang="en-US" sz="2400" b="1" dirty="0">
              <a:solidFill>
                <a:srgbClr val="051D40"/>
              </a:solidFill>
              <a:latin typeface="DM Sans Bold"/>
              <a:ea typeface="+mn-lt"/>
              <a:cs typeface="+mn-lt"/>
            </a:endParaRPr>
          </a:p>
          <a:p>
            <a:pPr marL="285750" indent="-285750" algn="ctr">
              <a:lnSpc>
                <a:spcPts val="2169"/>
              </a:lnSpc>
              <a:spcBef>
                <a:spcPct val="0"/>
              </a:spcBef>
              <a:buFont typeface="Arial"/>
              <a:buChar char="•"/>
            </a:pPr>
            <a:endParaRPr lang="en-US" sz="2400" b="1" dirty="0">
              <a:solidFill>
                <a:srgbClr val="051D40"/>
              </a:solidFill>
              <a:latin typeface="DM Sans Bold"/>
              <a:ea typeface="+mn-lt"/>
              <a:cs typeface="+mn-lt"/>
            </a:endParaRPr>
          </a:p>
        </p:txBody>
      </p:sp>
      <p:sp>
        <p:nvSpPr>
          <p:cNvPr id="221" name="TextBox 14"/>
          <p:cNvSpPr txBox="1"/>
          <p:nvPr/>
        </p:nvSpPr>
        <p:spPr>
          <a:xfrm>
            <a:off x="9241702" y="3098336"/>
            <a:ext cx="3101588" cy="4010440"/>
          </a:xfrm>
          <a:prstGeom prst="rect">
            <a:avLst/>
          </a:prstGeom>
        </p:spPr>
        <p:txBody>
          <a:bodyPr lIns="50800" tIns="50800" rIns="50800" bIns="50800" rtlCol="0" anchor="ctr"/>
          <a:lstStyle/>
          <a:p>
            <a:pPr algn="ctr">
              <a:lnSpc>
                <a:spcPts val="2605"/>
              </a:lnSpc>
            </a:pPr>
            <a:endParaRPr/>
          </a:p>
        </p:txBody>
      </p:sp>
      <p:sp>
        <p:nvSpPr>
          <p:cNvPr id="222" name="TextBox 221">
            <a:extLst>
              <a:ext uri="{FF2B5EF4-FFF2-40B4-BE49-F238E27FC236}">
                <a16:creationId xmlns:a16="http://schemas.microsoft.com/office/drawing/2014/main" id="{A6E41FC2-9FC2-7513-D8A5-48DCAD58EFF9}"/>
              </a:ext>
            </a:extLst>
          </p:cNvPr>
          <p:cNvSpPr txBox="1"/>
          <p:nvPr/>
        </p:nvSpPr>
        <p:spPr>
          <a:xfrm>
            <a:off x="9411658" y="6138847"/>
            <a:ext cx="3747751" cy="2539157"/>
          </a:xfrm>
          <a:prstGeom prst="rect">
            <a:avLst/>
          </a:prstGeom>
        </p:spPr>
        <p:txBody>
          <a:bodyPr wrap="square" lIns="0" tIns="0" rIns="0" bIns="0" rtlCol="0" anchor="t">
            <a:spAutoFit/>
          </a:bodyPr>
          <a:lstStyle/>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ea typeface="+mn-lt"/>
                <a:cs typeface="+mn-lt"/>
              </a:rPr>
              <a:t>University Profile creation </a:t>
            </a:r>
            <a:endParaRPr lang="en-US" sz="2400" b="1" dirty="0">
              <a:solidFill>
                <a:schemeClr val="bg1"/>
              </a:solidFill>
              <a:latin typeface="Bahnschrift SemiBold" panose="020B0502040204020203" pitchFamily="34" charset="0"/>
              <a:cs typeface="Arial"/>
            </a:endParaRPr>
          </a:p>
          <a:p>
            <a:pPr marL="285750" indent="-285750" algn="ctr">
              <a:lnSpc>
                <a:spcPts val="2169"/>
              </a:lnSpc>
              <a:spcBef>
                <a:spcPct val="0"/>
              </a:spcBef>
              <a:buFont typeface="Arial"/>
              <a:buChar char="•"/>
            </a:pPr>
            <a:endParaRPr lang="en-US" sz="2400" b="1" dirty="0" smtClean="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ea typeface="+mn-lt"/>
                <a:cs typeface="+mn-lt"/>
              </a:rPr>
              <a:t>Shortlisting Model</a:t>
            </a:r>
            <a:r>
              <a:rPr lang="en-US" sz="2400" b="1" dirty="0">
                <a:solidFill>
                  <a:schemeClr val="bg1"/>
                </a:solidFill>
                <a:latin typeface="Bahnschrift SemiBold" panose="020B0502040204020203" pitchFamily="34" charset="0"/>
                <a:ea typeface="+mn-lt"/>
                <a:cs typeface="+mn-lt"/>
              </a:rPr>
              <a:t> </a:t>
            </a:r>
            <a:r>
              <a:rPr lang="en-US" sz="2400" b="1" dirty="0" smtClean="0">
                <a:solidFill>
                  <a:schemeClr val="bg1"/>
                </a:solidFill>
                <a:latin typeface="Bahnschrift SemiBold" panose="020B0502040204020203" pitchFamily="34" charset="0"/>
                <a:ea typeface="+mn-lt"/>
                <a:cs typeface="+mn-lt"/>
              </a:rPr>
              <a:t>Training/Testing</a:t>
            </a:r>
          </a:p>
          <a:p>
            <a:pPr algn="ctr">
              <a:lnSpc>
                <a:spcPts val="2169"/>
              </a:lnSpc>
              <a:spcBef>
                <a:spcPct val="0"/>
              </a:spcBef>
            </a:pPr>
            <a:endParaRPr lang="en-US" sz="2400" b="1" dirty="0" smtClean="0">
              <a:solidFill>
                <a:schemeClr val="bg1"/>
              </a:solidFill>
              <a:latin typeface="Bahnschrift SemiBold" panose="020B0502040204020203" pitchFamily="34" charset="0"/>
              <a:ea typeface="+mn-lt"/>
              <a:cs typeface="+mn-lt"/>
            </a:endParaRPr>
          </a:p>
          <a:p>
            <a:pPr marL="285750" indent="-285750" algn="ctr">
              <a:lnSpc>
                <a:spcPts val="2169"/>
              </a:lnSpc>
              <a:spcBef>
                <a:spcPct val="0"/>
              </a:spcBef>
              <a:buFont typeface="Arial"/>
              <a:buChar char="•"/>
            </a:pPr>
            <a:r>
              <a:rPr lang="en-US" sz="2400" b="1" dirty="0" smtClean="0">
                <a:solidFill>
                  <a:schemeClr val="bg1"/>
                </a:solidFill>
                <a:latin typeface="Bahnschrift SemiBold" panose="020B0502040204020203" pitchFamily="34" charset="0"/>
                <a:ea typeface="+mn-lt"/>
                <a:cs typeface="+mn-lt"/>
              </a:rPr>
              <a:t>Network Creation </a:t>
            </a:r>
            <a:endParaRPr lang="en-US" sz="2400" b="1" dirty="0">
              <a:solidFill>
                <a:schemeClr val="bg1"/>
              </a:solidFill>
              <a:latin typeface="Bahnschrift SemiBold" panose="020B0502040204020203" pitchFamily="34" charset="0"/>
              <a:cs typeface="Arial"/>
            </a:endParaRPr>
          </a:p>
          <a:p>
            <a:pPr marL="285750" indent="-285750" algn="ctr">
              <a:lnSpc>
                <a:spcPts val="2169"/>
              </a:lnSpc>
              <a:spcBef>
                <a:spcPct val="0"/>
              </a:spcBef>
              <a:buFont typeface="Arial"/>
              <a:buChar char="•"/>
            </a:pPr>
            <a:endParaRPr lang="en-US" sz="2400" b="1" dirty="0">
              <a:solidFill>
                <a:srgbClr val="8EB4E3"/>
              </a:solidFill>
              <a:latin typeface="Bahnschrift SemiBold" panose="020B0502040204020203" pitchFamily="34" charset="0"/>
              <a:cs typeface="Arial"/>
            </a:endParaRPr>
          </a:p>
          <a:p>
            <a:pPr marL="285750" indent="-285750" algn="ctr">
              <a:lnSpc>
                <a:spcPts val="2169"/>
              </a:lnSpc>
              <a:spcBef>
                <a:spcPct val="0"/>
              </a:spcBef>
              <a:buFont typeface="Arial"/>
              <a:buChar char="•"/>
            </a:pPr>
            <a:endParaRPr lang="en-US" sz="2400" b="1" dirty="0">
              <a:solidFill>
                <a:srgbClr val="8EB4E3"/>
              </a:solidFill>
              <a:latin typeface="Bahnschrift SemiBold" panose="020B0502040204020203" pitchFamily="34" charset="0"/>
              <a:ea typeface="Calibri"/>
              <a:cs typeface="Arial"/>
            </a:endParaRPr>
          </a:p>
        </p:txBody>
      </p:sp>
      <p:sp>
        <p:nvSpPr>
          <p:cNvPr id="223" name="TextBox 222">
            <a:extLst>
              <a:ext uri="{FF2B5EF4-FFF2-40B4-BE49-F238E27FC236}">
                <a16:creationId xmlns:a16="http://schemas.microsoft.com/office/drawing/2014/main" id="{EBD8C26A-688A-2197-F60F-E0FF3DC20E67}"/>
              </a:ext>
            </a:extLst>
          </p:cNvPr>
          <p:cNvSpPr txBox="1"/>
          <p:nvPr/>
        </p:nvSpPr>
        <p:spPr>
          <a:xfrm>
            <a:off x="12628407" y="5844137"/>
            <a:ext cx="4861329" cy="2257028"/>
          </a:xfrm>
          <a:prstGeom prst="rect">
            <a:avLst/>
          </a:prstGeom>
        </p:spPr>
        <p:txBody>
          <a:bodyPr wrap="square" lIns="0" tIns="0" rIns="0" bIns="0" rtlCol="0" anchor="t">
            <a:spAutoFit/>
          </a:bodyPr>
          <a:lstStyle/>
          <a:p>
            <a:pPr marL="285750" indent="-285750" algn="ctr">
              <a:lnSpc>
                <a:spcPts val="2169"/>
              </a:lnSpc>
              <a:spcBef>
                <a:spcPct val="0"/>
              </a:spcBef>
              <a:buFont typeface="Arial,Sans-Serif"/>
              <a:buChar char="•"/>
            </a:pPr>
            <a:endParaRPr lang="en-US" sz="2400" b="1" dirty="0">
              <a:solidFill>
                <a:schemeClr val="bg1"/>
              </a:solidFill>
              <a:latin typeface="Bahnschrift SemiBold" panose="020B0502040204020203" pitchFamily="34" charset="0"/>
              <a:cs typeface="Calibri"/>
            </a:endParaRPr>
          </a:p>
          <a:p>
            <a:pPr marL="342900" indent="-342900" algn="ctr">
              <a:lnSpc>
                <a:spcPts val="2169"/>
              </a:lnSpc>
              <a:spcBef>
                <a:spcPct val="0"/>
              </a:spcBef>
              <a:buFont typeface="Arial,Sans-Serif"/>
              <a:buChar char="•"/>
            </a:pPr>
            <a:r>
              <a:rPr lang="en-US" sz="2400" b="1" dirty="0">
                <a:solidFill>
                  <a:schemeClr val="bg1"/>
                </a:solidFill>
                <a:latin typeface="Bahnschrift SemiBold" panose="020B0502040204020203" pitchFamily="34" charset="0"/>
                <a:cs typeface="Arial"/>
              </a:rPr>
              <a:t>Scheduling </a:t>
            </a:r>
            <a:r>
              <a:rPr lang="en-US" sz="2400" b="1" dirty="0" smtClean="0">
                <a:solidFill>
                  <a:schemeClr val="bg1"/>
                </a:solidFill>
                <a:latin typeface="Bahnschrift SemiBold" panose="020B0502040204020203" pitchFamily="34" charset="0"/>
                <a:cs typeface="Arial"/>
              </a:rPr>
              <a:t>Algorithm</a:t>
            </a:r>
            <a:r>
              <a:rPr lang="en-US" sz="2400" dirty="0" smtClean="0">
                <a:solidFill>
                  <a:schemeClr val="bg1"/>
                </a:solidFill>
                <a:latin typeface="Bahnschrift SemiBold" panose="020B0502040204020203" pitchFamily="34" charset="0"/>
                <a:cs typeface="Arial"/>
              </a:rPr>
              <a:t> </a:t>
            </a:r>
            <a:endParaRPr lang="en-US" sz="2400" dirty="0">
              <a:solidFill>
                <a:schemeClr val="bg1"/>
              </a:solidFill>
              <a:latin typeface="Bahnschrift SemiBold" panose="020B0502040204020203" pitchFamily="34" charset="0"/>
              <a:cs typeface="Arial"/>
            </a:endParaRPr>
          </a:p>
          <a:p>
            <a:pPr marL="285750" indent="-285750" algn="ctr">
              <a:lnSpc>
                <a:spcPts val="2169"/>
              </a:lnSpc>
              <a:spcBef>
                <a:spcPct val="0"/>
              </a:spcBef>
              <a:buFont typeface="Arial"/>
              <a:buChar char="•"/>
            </a:pPr>
            <a:endParaRPr lang="en-US" sz="2400" b="1" dirty="0">
              <a:solidFill>
                <a:schemeClr val="bg1"/>
              </a:solidFill>
              <a:latin typeface="Bahnschrift SemiBold" panose="020B0502040204020203" pitchFamily="34" charset="0"/>
              <a:cs typeface="Calibri"/>
            </a:endParaRPr>
          </a:p>
          <a:p>
            <a:pPr marL="285750" indent="-285750" algn="ctr">
              <a:lnSpc>
                <a:spcPts val="2169"/>
              </a:lnSpc>
              <a:spcBef>
                <a:spcPct val="0"/>
              </a:spcBef>
              <a:buFont typeface="Arial"/>
              <a:buChar char="•"/>
            </a:pPr>
            <a:r>
              <a:rPr lang="en-US" sz="2400" b="1" dirty="0">
                <a:solidFill>
                  <a:schemeClr val="bg1"/>
                </a:solidFill>
                <a:latin typeface="Bahnschrift SemiBold" panose="020B0502040204020203" pitchFamily="34" charset="0"/>
                <a:cs typeface="Calibri"/>
              </a:rPr>
              <a:t> Integration </a:t>
            </a:r>
            <a:endParaRPr lang="en-US" sz="2400" dirty="0">
              <a:solidFill>
                <a:schemeClr val="bg1"/>
              </a:solidFill>
              <a:latin typeface="Bahnschrift SemiBold" panose="020B0502040204020203" pitchFamily="34" charset="0"/>
              <a:cs typeface="Calibri"/>
            </a:endParaRPr>
          </a:p>
          <a:p>
            <a:pPr marL="285750" indent="-285750" algn="ctr">
              <a:lnSpc>
                <a:spcPts val="2169"/>
              </a:lnSpc>
              <a:spcBef>
                <a:spcPct val="0"/>
              </a:spcBef>
              <a:buFont typeface="Arial"/>
              <a:buChar char="•"/>
            </a:pPr>
            <a:endParaRPr lang="en-US" sz="2400" b="1" dirty="0">
              <a:solidFill>
                <a:schemeClr val="bg1"/>
              </a:solidFill>
              <a:latin typeface="Bahnschrift SemiBold" panose="020B0502040204020203" pitchFamily="34" charset="0"/>
              <a:cs typeface="Calibri"/>
            </a:endParaRPr>
          </a:p>
          <a:p>
            <a:pPr marL="285750" indent="-285750" algn="ctr">
              <a:lnSpc>
                <a:spcPts val="2169"/>
              </a:lnSpc>
              <a:spcBef>
                <a:spcPct val="0"/>
              </a:spcBef>
              <a:buFont typeface="Arial"/>
              <a:buChar char="•"/>
            </a:pPr>
            <a:r>
              <a:rPr lang="en-US" sz="2400" b="1" dirty="0">
                <a:solidFill>
                  <a:schemeClr val="bg1"/>
                </a:solidFill>
                <a:latin typeface="Bahnschrift SemiBold" panose="020B0502040204020203" pitchFamily="34" charset="0"/>
                <a:cs typeface="Calibri"/>
              </a:rPr>
              <a:t>Deployment </a:t>
            </a:r>
            <a:endParaRPr lang="en-US" sz="2400" b="1" u="none" strike="noStrike" dirty="0">
              <a:solidFill>
                <a:schemeClr val="bg1"/>
              </a:solidFill>
              <a:latin typeface="Bahnschrift SemiBold" panose="020B0502040204020203" pitchFamily="34" charset="0"/>
              <a:cs typeface="Calibri"/>
            </a:endParaRPr>
          </a:p>
          <a:p>
            <a:pPr marL="342900" indent="-342900" algn="ctr">
              <a:lnSpc>
                <a:spcPts val="2169"/>
              </a:lnSpc>
              <a:spcBef>
                <a:spcPct val="0"/>
              </a:spcBef>
              <a:buFont typeface="Arial"/>
              <a:buChar char="•"/>
            </a:pPr>
            <a:endParaRPr lang="en-US" sz="2400" b="1" dirty="0">
              <a:solidFill>
                <a:srgbClr val="051D40"/>
              </a:solidFill>
              <a:latin typeface="DM Sans"/>
              <a:cs typeface="Calibri"/>
            </a:endParaRPr>
          </a:p>
          <a:p>
            <a:pPr algn="ctr">
              <a:lnSpc>
                <a:spcPts val="2169"/>
              </a:lnSpc>
              <a:spcBef>
                <a:spcPct val="0"/>
              </a:spcBef>
            </a:pPr>
            <a:endParaRPr lang="en-US" sz="2400" b="1" dirty="0">
              <a:solidFill>
                <a:srgbClr val="051D40"/>
              </a:solidFill>
              <a:latin typeface="DM Sans"/>
              <a:ea typeface="+mn-lt"/>
              <a:cs typeface="+mn-lt"/>
            </a:endParaRPr>
          </a:p>
        </p:txBody>
      </p:sp>
    </p:spTree>
    <p:extLst>
      <p:ext uri="{BB962C8B-B14F-4D97-AF65-F5344CB8AC3E}">
        <p14:creationId xmlns:p14="http://schemas.microsoft.com/office/powerpoint/2010/main" val="1505533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4" name="Freeform 3"/>
          <p:cNvSpPr/>
          <p:nvPr/>
        </p:nvSpPr>
        <p:spPr>
          <a:xfrm rot="2366394" flipV="1">
            <a:off x="808769" y="4538794"/>
            <a:ext cx="1186338" cy="1343213"/>
          </a:xfrm>
          <a:custGeom>
            <a:avLst/>
            <a:gdLst/>
            <a:ahLst/>
            <a:cxnLst/>
            <a:rect l="l" t="t" r="r" b="b"/>
            <a:pathLst>
              <a:path w="1186338" h="1343213">
                <a:moveTo>
                  <a:pt x="0" y="1343213"/>
                </a:moveTo>
                <a:lnTo>
                  <a:pt x="1186338" y="1343213"/>
                </a:lnTo>
                <a:lnTo>
                  <a:pt x="1186338" y="0"/>
                </a:lnTo>
                <a:lnTo>
                  <a:pt x="0" y="0"/>
                </a:lnTo>
                <a:lnTo>
                  <a:pt x="0" y="1343213"/>
                </a:lnTo>
                <a:close/>
              </a:path>
            </a:pathLst>
          </a:custGeom>
          <a:blipFill>
            <a:blip r:embed="rId3">
              <a:extLst>
                <a:ext uri="{96DAC541-7B7A-43D3-8B79-37D633B846F1}">
                  <asvg:svgBlip xmlns:asvg="http://schemas.microsoft.com/office/drawing/2016/SVG/main" xmlns="" r:embed="rId4"/>
                </a:ext>
              </a:extLst>
            </a:blip>
            <a:stretch>
              <a:fillRect r="-178783" b="-36791"/>
            </a:stretch>
          </a:blipFill>
        </p:spPr>
      </p:sp>
      <p:sp>
        <p:nvSpPr>
          <p:cNvPr id="45" name="TextBox 14"/>
          <p:cNvSpPr txBox="1"/>
          <p:nvPr/>
        </p:nvSpPr>
        <p:spPr>
          <a:xfrm rot="2427063">
            <a:off x="10070579" y="4065707"/>
            <a:ext cx="2659185" cy="2493932"/>
          </a:xfrm>
          <a:prstGeom prst="rect">
            <a:avLst/>
          </a:prstGeom>
        </p:spPr>
        <p:txBody>
          <a:bodyPr lIns="50800" tIns="50800" rIns="50800" bIns="50800" rtlCol="0" anchor="ctr"/>
          <a:lstStyle/>
          <a:p>
            <a:pPr algn="ctr">
              <a:lnSpc>
                <a:spcPts val="2033"/>
              </a:lnSpc>
            </a:pPr>
            <a:endParaRPr>
              <a:solidFill>
                <a:schemeClr val="bg1"/>
              </a:solidFill>
              <a:latin typeface="Bahnschrift SemiBold" panose="020B0502040204020203" pitchFamily="34" charset="0"/>
            </a:endParaRPr>
          </a:p>
        </p:txBody>
      </p:sp>
      <p:sp>
        <p:nvSpPr>
          <p:cNvPr id="60" name="TextBox 29"/>
          <p:cNvSpPr txBox="1"/>
          <p:nvPr/>
        </p:nvSpPr>
        <p:spPr>
          <a:xfrm>
            <a:off x="5030846" y="200808"/>
            <a:ext cx="7699267" cy="1115690"/>
          </a:xfrm>
          <a:prstGeom prst="rect">
            <a:avLst/>
          </a:prstGeom>
        </p:spPr>
        <p:txBody>
          <a:bodyPr lIns="0" tIns="0" rIns="0" bIns="0" rtlCol="0" anchor="t">
            <a:spAutoFit/>
          </a:bodyPr>
          <a:lstStyle/>
          <a:p>
            <a:pPr algn="ctr">
              <a:lnSpc>
                <a:spcPts val="8740"/>
              </a:lnSpc>
            </a:pPr>
            <a:r>
              <a:rPr lang="en-US" sz="6333" dirty="0">
                <a:solidFill>
                  <a:schemeClr val="bg1"/>
                </a:solidFill>
                <a:latin typeface="Bahnschrift SemiBold" panose="020B0502040204020203" pitchFamily="34" charset="0"/>
              </a:rPr>
              <a:t>Our Work Progress</a:t>
            </a:r>
          </a:p>
        </p:txBody>
      </p:sp>
      <p:grpSp>
        <p:nvGrpSpPr>
          <p:cNvPr id="3" name="Group 2"/>
          <p:cNvGrpSpPr/>
          <p:nvPr/>
        </p:nvGrpSpPr>
        <p:grpSpPr>
          <a:xfrm>
            <a:off x="1993098" y="2695932"/>
            <a:ext cx="9711171" cy="1272944"/>
            <a:chOff x="1264917" y="2812036"/>
            <a:chExt cx="9575779" cy="1272944"/>
          </a:xfrm>
        </p:grpSpPr>
        <p:sp>
          <p:nvSpPr>
            <p:cNvPr id="56" name="TextBox 25"/>
            <p:cNvSpPr txBox="1"/>
            <p:nvPr/>
          </p:nvSpPr>
          <p:spPr>
            <a:xfrm>
              <a:off x="1264917" y="2812036"/>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1.</a:t>
              </a:r>
            </a:p>
          </p:txBody>
        </p:sp>
        <p:sp>
          <p:nvSpPr>
            <p:cNvPr id="57" name="TextBox 26"/>
            <p:cNvSpPr txBox="1"/>
            <p:nvPr/>
          </p:nvSpPr>
          <p:spPr>
            <a:xfrm>
              <a:off x="5163318" y="2812036"/>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2.</a:t>
              </a:r>
            </a:p>
          </p:txBody>
        </p:sp>
        <p:sp>
          <p:nvSpPr>
            <p:cNvPr id="58" name="TextBox 27"/>
            <p:cNvSpPr txBox="1"/>
            <p:nvPr/>
          </p:nvSpPr>
          <p:spPr>
            <a:xfrm>
              <a:off x="9338785" y="2884690"/>
              <a:ext cx="1383751"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3.</a:t>
              </a:r>
            </a:p>
          </p:txBody>
        </p:sp>
        <p:sp>
          <p:nvSpPr>
            <p:cNvPr id="62" name="AutoShape 31"/>
            <p:cNvSpPr/>
            <p:nvPr/>
          </p:nvSpPr>
          <p:spPr>
            <a:xfrm flipH="1">
              <a:off x="2770493" y="3452235"/>
              <a:ext cx="2091667" cy="17573"/>
            </a:xfrm>
            <a:prstGeom prst="line">
              <a:avLst/>
            </a:prstGeom>
            <a:ln w="38100" cap="flat">
              <a:solidFill>
                <a:srgbClr val="3CBDBB"/>
              </a:solidFill>
              <a:prstDash val="solid"/>
              <a:headEnd type="none" w="sm" len="sm"/>
              <a:tailEnd type="none" w="sm" len="sm"/>
            </a:ln>
          </p:spPr>
        </p:sp>
        <p:sp>
          <p:nvSpPr>
            <p:cNvPr id="63" name="AutoShape 32"/>
            <p:cNvSpPr/>
            <p:nvPr/>
          </p:nvSpPr>
          <p:spPr>
            <a:xfrm flipH="1" flipV="1">
              <a:off x="6821891" y="3461022"/>
              <a:ext cx="2049295" cy="0"/>
            </a:xfrm>
            <a:prstGeom prst="line">
              <a:avLst/>
            </a:prstGeom>
            <a:ln w="38100" cap="flat">
              <a:solidFill>
                <a:srgbClr val="3CBDBB"/>
              </a:solidFill>
              <a:prstDash val="solid"/>
              <a:headEnd type="none" w="sm" len="sm"/>
              <a:tailEnd type="none" w="sm" len="sm"/>
            </a:ln>
          </p:spPr>
        </p:sp>
        <p:sp>
          <p:nvSpPr>
            <p:cNvPr id="67" name="Freeform 36"/>
            <p:cNvSpPr/>
            <p:nvPr/>
          </p:nvSpPr>
          <p:spPr>
            <a:xfrm>
              <a:off x="1926831" y="3041924"/>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sp>
          <p:nvSpPr>
            <p:cNvPr id="68" name="Freeform 37"/>
            <p:cNvSpPr/>
            <p:nvPr/>
          </p:nvSpPr>
          <p:spPr>
            <a:xfrm>
              <a:off x="6100255" y="3041924"/>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sp>
          <p:nvSpPr>
            <p:cNvPr id="69" name="Freeform 38"/>
            <p:cNvSpPr/>
            <p:nvPr/>
          </p:nvSpPr>
          <p:spPr>
            <a:xfrm>
              <a:off x="10283067" y="3034520"/>
              <a:ext cx="557629"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grpSp>
      <p:sp>
        <p:nvSpPr>
          <p:cNvPr id="76" name="TextBox 45"/>
          <p:cNvSpPr txBox="1"/>
          <p:nvPr/>
        </p:nvSpPr>
        <p:spPr>
          <a:xfrm>
            <a:off x="3923018" y="1294272"/>
            <a:ext cx="10419321" cy="679673"/>
          </a:xfrm>
          <a:prstGeom prst="rect">
            <a:avLst/>
          </a:prstGeom>
        </p:spPr>
        <p:txBody>
          <a:bodyPr lIns="0" tIns="0" rIns="0" bIns="0" rtlCol="0" anchor="t">
            <a:spAutoFit/>
          </a:bodyPr>
          <a:lstStyle/>
          <a:p>
            <a:pPr algn="ctr">
              <a:lnSpc>
                <a:spcPts val="5290"/>
              </a:lnSpc>
            </a:pPr>
            <a:r>
              <a:rPr lang="en-US" sz="3833" dirty="0">
                <a:solidFill>
                  <a:schemeClr val="bg1"/>
                </a:solidFill>
                <a:latin typeface="Bahnschrift SemiBold" panose="020B0502040204020203" pitchFamily="34" charset="0"/>
              </a:rPr>
              <a:t>Iteration 2</a:t>
            </a:r>
            <a:r>
              <a:rPr lang="en-US" sz="3833" dirty="0" smtClean="0">
                <a:solidFill>
                  <a:schemeClr val="bg1"/>
                </a:solidFill>
                <a:latin typeface="Bahnschrift SemiBold" panose="020B0502040204020203" pitchFamily="34" charset="0"/>
              </a:rPr>
              <a:t> (October 2023- December-2023</a:t>
            </a:r>
            <a:r>
              <a:rPr lang="en-US" sz="3833" dirty="0">
                <a:solidFill>
                  <a:schemeClr val="bg1"/>
                </a:solidFill>
                <a:latin typeface="Bahnschrift SemiBold" panose="020B0502040204020203" pitchFamily="34" charset="0"/>
              </a:rPr>
              <a:t>)</a:t>
            </a:r>
          </a:p>
        </p:txBody>
      </p:sp>
      <p:sp>
        <p:nvSpPr>
          <p:cNvPr id="84" name="TextBox 53"/>
          <p:cNvSpPr txBox="1"/>
          <p:nvPr/>
        </p:nvSpPr>
        <p:spPr>
          <a:xfrm>
            <a:off x="1586691" y="6272407"/>
            <a:ext cx="3684086" cy="538609"/>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User Profile </a:t>
            </a:r>
            <a:endParaRPr lang="en-US" sz="2982" dirty="0">
              <a:solidFill>
                <a:schemeClr val="bg1"/>
              </a:solidFill>
              <a:latin typeface="Bahnschrift SemiBold" panose="020B0502040204020203" pitchFamily="34" charset="0"/>
            </a:endParaRPr>
          </a:p>
        </p:txBody>
      </p:sp>
      <p:sp>
        <p:nvSpPr>
          <p:cNvPr id="85" name="TextBox 54"/>
          <p:cNvSpPr txBox="1"/>
          <p:nvPr/>
        </p:nvSpPr>
        <p:spPr>
          <a:xfrm>
            <a:off x="5582309" y="6293048"/>
            <a:ext cx="3920088" cy="538609"/>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Doc-wallet</a:t>
            </a:r>
            <a:endParaRPr lang="en-US" sz="2982" dirty="0">
              <a:solidFill>
                <a:schemeClr val="bg1"/>
              </a:solidFill>
              <a:latin typeface="Bahnschrift SemiBold" panose="020B0502040204020203" pitchFamily="34" charset="0"/>
            </a:endParaRPr>
          </a:p>
        </p:txBody>
      </p:sp>
      <p:sp>
        <p:nvSpPr>
          <p:cNvPr id="88" name="Freeform 3"/>
          <p:cNvSpPr/>
          <p:nvPr/>
        </p:nvSpPr>
        <p:spPr>
          <a:xfrm rot="16200000">
            <a:off x="15985181" y="-2057401"/>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89" name="Freeform 2"/>
          <p:cNvSpPr/>
          <p:nvPr/>
        </p:nvSpPr>
        <p:spPr>
          <a:xfrm>
            <a:off x="-1305348" y="810082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93" name="TextBox 53"/>
          <p:cNvSpPr txBox="1"/>
          <p:nvPr/>
        </p:nvSpPr>
        <p:spPr>
          <a:xfrm>
            <a:off x="9756483" y="6300330"/>
            <a:ext cx="3684086" cy="482761"/>
          </a:xfrm>
          <a:prstGeom prst="rect">
            <a:avLst/>
          </a:prstGeom>
        </p:spPr>
        <p:txBody>
          <a:bodyPr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Web scraping  </a:t>
            </a:r>
            <a:endParaRPr lang="en-US" sz="2982" dirty="0">
              <a:solidFill>
                <a:schemeClr val="bg1"/>
              </a:solidFill>
              <a:latin typeface="Bahnschrift SemiBold" panose="020B0502040204020203" pitchFamily="34" charset="0"/>
            </a:endParaRPr>
          </a:p>
        </p:txBody>
      </p:sp>
      <p:pic>
        <p:nvPicPr>
          <p:cNvPr id="5" name="Picture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88150" y="4253968"/>
            <a:ext cx="1705248" cy="1705248"/>
          </a:xfrm>
          <a:prstGeom prst="rect">
            <a:avLst/>
          </a:prstGeom>
        </p:spPr>
      </p:pic>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420785" y="4022162"/>
            <a:ext cx="1998871" cy="1998871"/>
          </a:xfrm>
          <a:prstGeom prst="rect">
            <a:avLst/>
          </a:prstGeom>
        </p:spPr>
      </p:pic>
      <p:sp>
        <p:nvSpPr>
          <p:cNvPr id="23" name="AutoShape 32"/>
          <p:cNvSpPr/>
          <p:nvPr/>
        </p:nvSpPr>
        <p:spPr>
          <a:xfrm flipH="1" flipV="1">
            <a:off x="11916165" y="3513475"/>
            <a:ext cx="2078270" cy="0"/>
          </a:xfrm>
          <a:prstGeom prst="line">
            <a:avLst/>
          </a:prstGeom>
          <a:ln w="38100" cap="flat">
            <a:solidFill>
              <a:srgbClr val="3CBDBB"/>
            </a:solidFill>
            <a:prstDash val="solid"/>
            <a:headEnd type="none" w="sm" len="sm"/>
            <a:tailEnd type="none" w="sm" len="sm"/>
          </a:ln>
        </p:spPr>
      </p:sp>
      <p:sp>
        <p:nvSpPr>
          <p:cNvPr id="24" name="TextBox 27"/>
          <p:cNvSpPr txBox="1"/>
          <p:nvPr/>
        </p:nvSpPr>
        <p:spPr>
          <a:xfrm>
            <a:off x="14357355" y="2867165"/>
            <a:ext cx="1403316" cy="1200290"/>
          </a:xfrm>
          <a:prstGeom prst="rect">
            <a:avLst/>
          </a:prstGeom>
        </p:spPr>
        <p:txBody>
          <a:bodyPr lIns="0" tIns="0" rIns="0" bIns="0" rtlCol="0" anchor="t">
            <a:spAutoFit/>
          </a:bodyPr>
          <a:lstStyle/>
          <a:p>
            <a:pPr>
              <a:lnSpc>
                <a:spcPts val="9293"/>
              </a:lnSpc>
            </a:pPr>
            <a:r>
              <a:rPr lang="en-US" sz="8152" dirty="0">
                <a:solidFill>
                  <a:schemeClr val="bg1"/>
                </a:solidFill>
                <a:latin typeface="Bahnschrift SemiBold" panose="020B0502040204020203" pitchFamily="34" charset="0"/>
              </a:rPr>
              <a:t>4</a:t>
            </a:r>
            <a:r>
              <a:rPr lang="en-US" sz="8152" dirty="0" smtClean="0">
                <a:solidFill>
                  <a:schemeClr val="bg1"/>
                </a:solidFill>
                <a:latin typeface="Bahnschrift SemiBold" panose="020B0502040204020203" pitchFamily="34" charset="0"/>
              </a:rPr>
              <a:t>.</a:t>
            </a:r>
            <a:endParaRPr lang="en-US" sz="8152" dirty="0">
              <a:solidFill>
                <a:schemeClr val="bg1"/>
              </a:solidFill>
              <a:latin typeface="Bahnschrift SemiBold" panose="020B0502040204020203" pitchFamily="34" charset="0"/>
            </a:endParaRPr>
          </a:p>
        </p:txBody>
      </p:sp>
      <p:sp>
        <p:nvSpPr>
          <p:cNvPr id="25" name="Freeform 38"/>
          <p:cNvSpPr/>
          <p:nvPr/>
        </p:nvSpPr>
        <p:spPr>
          <a:xfrm>
            <a:off x="15374262" y="3103164"/>
            <a:ext cx="565513" cy="559222"/>
          </a:xfrm>
          <a:custGeom>
            <a:avLst/>
            <a:gdLst/>
            <a:ahLst/>
            <a:cxnLst/>
            <a:rect l="l" t="t" r="r" b="b"/>
            <a:pathLst>
              <a:path w="557629" h="559222">
                <a:moveTo>
                  <a:pt x="0" y="0"/>
                </a:moveTo>
                <a:lnTo>
                  <a:pt x="557629" y="0"/>
                </a:lnTo>
                <a:lnTo>
                  <a:pt x="557629" y="559222"/>
                </a:lnTo>
                <a:lnTo>
                  <a:pt x="0" y="559222"/>
                </a:lnTo>
                <a:lnTo>
                  <a:pt x="0" y="0"/>
                </a:lnTo>
                <a:close/>
              </a:path>
            </a:pathLst>
          </a:custGeom>
          <a:blipFill>
            <a:blip r:embed="rId5">
              <a:extLst>
                <a:ext uri="{96DAC541-7B7A-43D3-8B79-37D633B846F1}">
                  <asvg:svgBlip xmlns:asvg="http://schemas.microsoft.com/office/drawing/2016/SVG/main" xmlns="" r:embed="rId15"/>
                </a:ext>
              </a:extLst>
            </a:blip>
            <a:stretch>
              <a:fillRect/>
            </a:stretch>
          </a:blipFill>
        </p:spPr>
      </p:sp>
      <p:pic>
        <p:nvPicPr>
          <p:cNvPr id="2" name="Picture 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837926" y="4182685"/>
            <a:ext cx="1746512" cy="1746512"/>
          </a:xfrm>
          <a:prstGeom prst="rect">
            <a:avLst/>
          </a:prstGeom>
        </p:spPr>
      </p:pic>
      <p:pic>
        <p:nvPicPr>
          <p:cNvPr id="6" name="Picture 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4490639" y="4253968"/>
            <a:ext cx="1418332" cy="1418332"/>
          </a:xfrm>
          <a:prstGeom prst="rect">
            <a:avLst/>
          </a:prstGeom>
        </p:spPr>
      </p:pic>
      <p:sp>
        <p:nvSpPr>
          <p:cNvPr id="28" name="TextBox 54"/>
          <p:cNvSpPr txBox="1"/>
          <p:nvPr/>
        </p:nvSpPr>
        <p:spPr>
          <a:xfrm>
            <a:off x="13450968" y="6300330"/>
            <a:ext cx="4625839" cy="538609"/>
          </a:xfrm>
          <a:prstGeom prst="rect">
            <a:avLst/>
          </a:prstGeom>
        </p:spPr>
        <p:txBody>
          <a:bodyPr wrap="square" lIns="0" tIns="0" rIns="0" bIns="0" rtlCol="0" anchor="t">
            <a:spAutoFit/>
          </a:bodyPr>
          <a:lstStyle/>
          <a:p>
            <a:pPr>
              <a:lnSpc>
                <a:spcPts val="4175"/>
              </a:lnSpc>
            </a:pPr>
            <a:r>
              <a:rPr lang="en-US" sz="2982" dirty="0" smtClean="0">
                <a:solidFill>
                  <a:schemeClr val="bg1"/>
                </a:solidFill>
                <a:latin typeface="Bahnschrift SemiBold" panose="020B0502040204020203" pitchFamily="34" charset="0"/>
              </a:rPr>
              <a:t>Recommendation model</a:t>
            </a:r>
            <a:endParaRPr lang="en-US" sz="2982"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3792133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2667000" y="971773"/>
            <a:ext cx="10704067" cy="1017394"/>
          </a:xfrm>
          <a:prstGeom prst="rect">
            <a:avLst/>
          </a:prstGeom>
        </p:spPr>
        <p:txBody>
          <a:bodyPr lIns="0" tIns="0" rIns="0" bIns="0" rtlCol="0" anchor="t">
            <a:spAutoFit/>
          </a:bodyPr>
          <a:lstStyle/>
          <a:p>
            <a:pPr marL="0" lvl="0" indent="0" algn="ctr">
              <a:lnSpc>
                <a:spcPts val="8203"/>
              </a:lnSpc>
              <a:spcBef>
                <a:spcPct val="0"/>
              </a:spcBef>
            </a:pPr>
            <a:r>
              <a:rPr lang="en-US" sz="6600" spc="582" dirty="0" smtClean="0">
                <a:solidFill>
                  <a:srgbClr val="FDFBFB"/>
                </a:solidFill>
                <a:latin typeface="Candara" panose="020E0502030303020204" pitchFamily="34" charset="0"/>
              </a:rPr>
              <a:t> </a:t>
            </a:r>
            <a:endParaRPr lang="en-US" sz="6600" spc="582" dirty="0">
              <a:solidFill>
                <a:srgbClr val="FDFBFB"/>
              </a:solidFill>
              <a:latin typeface="Candara" panose="020E0502030303020204" pitchFamily="34" charset="0"/>
            </a:endParaRPr>
          </a:p>
        </p:txBody>
      </p:sp>
      <p:sp>
        <p:nvSpPr>
          <p:cNvPr id="26" name="Freeform 2"/>
          <p:cNvSpPr/>
          <p:nvPr/>
        </p:nvSpPr>
        <p:spPr>
          <a:xfrm>
            <a:off x="-3304192" y="-556182"/>
            <a:ext cx="10043682" cy="7752907"/>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sp>
      <p:sp>
        <p:nvSpPr>
          <p:cNvPr id="27" name="Freeform 2"/>
          <p:cNvSpPr/>
          <p:nvPr/>
        </p:nvSpPr>
        <p:spPr>
          <a:xfrm>
            <a:off x="13563600" y="221383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sp>
      <p:sp>
        <p:nvSpPr>
          <p:cNvPr id="6" name="Rectangle 5"/>
          <p:cNvSpPr/>
          <p:nvPr/>
        </p:nvSpPr>
        <p:spPr>
          <a:xfrm>
            <a:off x="4155898" y="1076002"/>
            <a:ext cx="8684392" cy="1451679"/>
          </a:xfrm>
          <a:prstGeom prst="rect">
            <a:avLst/>
          </a:prstGeom>
        </p:spPr>
        <p:txBody>
          <a:bodyPr wrap="square">
            <a:spAutoFit/>
          </a:bodyPr>
          <a:lstStyle/>
          <a:p>
            <a:pPr algn="ctr">
              <a:lnSpc>
                <a:spcPts val="5290"/>
              </a:lnSpc>
            </a:pPr>
            <a:r>
              <a:rPr lang="en-US" sz="4000" dirty="0">
                <a:solidFill>
                  <a:schemeClr val="bg1"/>
                </a:solidFill>
                <a:latin typeface="Bahnschrift SemiBold" panose="020B0502040204020203" pitchFamily="34" charset="0"/>
              </a:rPr>
              <a:t>Iteration 2 (October 2023- December-2023</a:t>
            </a:r>
            <a:r>
              <a:rPr lang="en-US" dirty="0">
                <a:solidFill>
                  <a:schemeClr val="bg1"/>
                </a:solidFill>
                <a:latin typeface="Bahnschrift SemiBold" panose="020B0502040204020203" pitchFamily="34" charset="0"/>
              </a:rPr>
              <a:t>)</a:t>
            </a:r>
          </a:p>
        </p:txBody>
      </p:sp>
      <p:sp>
        <p:nvSpPr>
          <p:cNvPr id="7" name="Rectangle 6"/>
          <p:cNvSpPr/>
          <p:nvPr/>
        </p:nvSpPr>
        <p:spPr>
          <a:xfrm>
            <a:off x="5185873" y="2339603"/>
            <a:ext cx="6624442" cy="976165"/>
          </a:xfrm>
          <a:prstGeom prst="rect">
            <a:avLst/>
          </a:prstGeom>
        </p:spPr>
        <p:txBody>
          <a:bodyPr wrap="none">
            <a:spAutoFit/>
          </a:bodyPr>
          <a:lstStyle/>
          <a:p>
            <a:pPr lvl="0" algn="ctr">
              <a:lnSpc>
                <a:spcPts val="8203"/>
              </a:lnSpc>
              <a:spcBef>
                <a:spcPct val="0"/>
              </a:spcBef>
            </a:pPr>
            <a:r>
              <a:rPr lang="en-US" sz="3600" spc="582" dirty="0" smtClean="0">
                <a:solidFill>
                  <a:srgbClr val="FDFBFB"/>
                </a:solidFill>
                <a:latin typeface="Bahnschrift SemiBold" panose="020B0502040204020203" pitchFamily="34" charset="0"/>
              </a:rPr>
              <a:t>Tools and Technologies</a:t>
            </a:r>
            <a:endParaRPr lang="en-US" sz="3600" spc="582" dirty="0">
              <a:solidFill>
                <a:srgbClr val="FDFBFB"/>
              </a:solidFill>
              <a:latin typeface="Bahnschrift SemiBold" panose="020B0502040204020203" pitchFamily="34" charset="0"/>
            </a:endParaRPr>
          </a:p>
        </p:txBody>
      </p:sp>
      <p:pic>
        <p:nvPicPr>
          <p:cNvPr id="14" name="Picture 13" descr="A blue and yellow snake logo&#10;&#10;Description automatically generated">
            <a:extLst>
              <a:ext uri="{FF2B5EF4-FFF2-40B4-BE49-F238E27FC236}">
                <a16:creationId xmlns:a16="http://schemas.microsoft.com/office/drawing/2014/main" id="{B5897FE2-62B9-8DE7-0869-73561F98BC2E}"/>
              </a:ext>
            </a:extLst>
          </p:cNvPr>
          <p:cNvPicPr>
            <a:picLocks noChangeAspect="1"/>
          </p:cNvPicPr>
          <p:nvPr/>
        </p:nvPicPr>
        <p:blipFill>
          <a:blip r:embed="rId6"/>
          <a:stretch>
            <a:fillRect/>
          </a:stretch>
        </p:blipFill>
        <p:spPr>
          <a:xfrm>
            <a:off x="1683650" y="3720908"/>
            <a:ext cx="2743200" cy="1643503"/>
          </a:xfrm>
          <a:prstGeom prst="rect">
            <a:avLst/>
          </a:prstGeom>
        </p:spPr>
      </p:pic>
      <p:pic>
        <p:nvPicPr>
          <p:cNvPr id="15" name="Picture 14">
            <a:extLst>
              <a:ext uri="{FF2B5EF4-FFF2-40B4-BE49-F238E27FC236}">
                <a16:creationId xmlns:a16="http://schemas.microsoft.com/office/drawing/2014/main" id="{08F51113-ADA9-9F22-08BB-46432A00B360}"/>
              </a:ext>
            </a:extLst>
          </p:cNvPr>
          <p:cNvPicPr>
            <a:picLocks noChangeAspect="1"/>
          </p:cNvPicPr>
          <p:nvPr/>
        </p:nvPicPr>
        <p:blipFill>
          <a:blip r:embed="rId7"/>
          <a:stretch>
            <a:fillRect/>
          </a:stretch>
        </p:blipFill>
        <p:spPr>
          <a:xfrm>
            <a:off x="5087884" y="3593963"/>
            <a:ext cx="2743200" cy="1831793"/>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70FA67EA-210A-6303-75DA-D562A1A61031}"/>
              </a:ext>
            </a:extLst>
          </p:cNvPr>
          <p:cNvPicPr>
            <a:picLocks noChangeAspect="1"/>
          </p:cNvPicPr>
          <p:nvPr/>
        </p:nvPicPr>
        <p:blipFill>
          <a:blip r:embed="rId8"/>
          <a:stretch>
            <a:fillRect/>
          </a:stretch>
        </p:blipFill>
        <p:spPr>
          <a:xfrm>
            <a:off x="8431670" y="3694840"/>
            <a:ext cx="1686465" cy="1460022"/>
          </a:xfrm>
          <a:prstGeom prst="rect">
            <a:avLst/>
          </a:prstGeom>
        </p:spPr>
      </p:pic>
      <p:sp>
        <p:nvSpPr>
          <p:cNvPr id="17" name="Freeform 16"/>
          <p:cNvSpPr/>
          <p:nvPr/>
        </p:nvSpPr>
        <p:spPr>
          <a:xfrm>
            <a:off x="11202639" y="3921125"/>
            <a:ext cx="1337561" cy="1316487"/>
          </a:xfrm>
          <a:custGeom>
            <a:avLst/>
            <a:gdLst/>
            <a:ahLst/>
            <a:cxnLst/>
            <a:rect l="l" t="t" r="r" b="b"/>
            <a:pathLst>
              <a:path w="911540" h="911540">
                <a:moveTo>
                  <a:pt x="0" y="0"/>
                </a:moveTo>
                <a:lnTo>
                  <a:pt x="911540" y="0"/>
                </a:lnTo>
                <a:lnTo>
                  <a:pt x="911540" y="911540"/>
                </a:lnTo>
                <a:lnTo>
                  <a:pt x="0" y="911540"/>
                </a:lnTo>
                <a:lnTo>
                  <a:pt x="0" y="0"/>
                </a:lnTo>
                <a:close/>
              </a:path>
            </a:pathLst>
          </a:custGeom>
          <a:blipFill>
            <a:blip r:embed="rId9"/>
            <a:stretch>
              <a:fillRect/>
            </a:stretch>
          </a:blipFill>
        </p:spPr>
        <p:txBody>
          <a:bodyPr/>
          <a:lstStyle/>
          <a:p>
            <a:endParaRPr lang="en-US"/>
          </a:p>
        </p:txBody>
      </p:sp>
      <p:pic>
        <p:nvPicPr>
          <p:cNvPr id="18" name="Picture 17" descr="A logo of a cloud with a smile&#10;&#10;Description automatically generated">
            <a:extLst>
              <a:ext uri="{FF2B5EF4-FFF2-40B4-BE49-F238E27FC236}">
                <a16:creationId xmlns:a16="http://schemas.microsoft.com/office/drawing/2014/main" id="{92D06687-841F-CB91-DEB6-1690543FFB7A}"/>
              </a:ext>
            </a:extLst>
          </p:cNvPr>
          <p:cNvPicPr>
            <a:picLocks noChangeAspect="1"/>
          </p:cNvPicPr>
          <p:nvPr/>
        </p:nvPicPr>
        <p:blipFill>
          <a:blip r:embed="rId10"/>
          <a:stretch>
            <a:fillRect/>
          </a:stretch>
        </p:blipFill>
        <p:spPr>
          <a:xfrm>
            <a:off x="13141848" y="3633962"/>
            <a:ext cx="2303273" cy="1730449"/>
          </a:xfrm>
          <a:prstGeom prst="rect">
            <a:avLst/>
          </a:prstGeom>
        </p:spPr>
      </p:pic>
      <p:pic>
        <p:nvPicPr>
          <p:cNvPr id="19" name="Picture 18"/>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334453" y="6048608"/>
            <a:ext cx="1932083" cy="1932083"/>
          </a:xfrm>
          <a:prstGeom prst="rect">
            <a:avLst/>
          </a:prstGeom>
        </p:spPr>
      </p:pic>
      <p:pic>
        <p:nvPicPr>
          <p:cNvPr id="21" name="Picture 20"/>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5080071" y="6281656"/>
            <a:ext cx="3887186" cy="1699035"/>
          </a:xfrm>
          <a:prstGeom prst="rect">
            <a:avLst/>
          </a:prstGeom>
        </p:spPr>
      </p:pic>
      <p:pic>
        <p:nvPicPr>
          <p:cNvPr id="22" name="Picture 2" descr="Firebase expands to become a unified app platform - Google for Developer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33992" y="6098257"/>
            <a:ext cx="4403410" cy="231179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oject Jupyter | Hom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937917" y="6410953"/>
            <a:ext cx="2960291" cy="155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5015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422</Words>
  <Application>Microsoft Office PowerPoint</Application>
  <PresentationFormat>Custom</PresentationFormat>
  <Paragraphs>169</Paragraphs>
  <Slides>24</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Candara</vt:lpstr>
      <vt:lpstr>DM Sans</vt:lpstr>
      <vt:lpstr>New bold</vt:lpstr>
      <vt:lpstr>Arial,Sans-Serif</vt:lpstr>
      <vt:lpstr>DM Sans Bold</vt:lpstr>
      <vt:lpstr>Now Bold</vt:lpstr>
      <vt:lpstr>Calibri</vt:lpstr>
      <vt:lpstr>Arial</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presentation</dc:title>
  <dc:creator>Alina Asim</dc:creator>
  <cp:lastModifiedBy>hp</cp:lastModifiedBy>
  <cp:revision>70</cp:revision>
  <dcterms:created xsi:type="dcterms:W3CDTF">2006-08-16T00:00:00Z</dcterms:created>
  <dcterms:modified xsi:type="dcterms:W3CDTF">2024-04-18T14:40:11Z</dcterms:modified>
  <dc:identifier>DAFxixx9jwU</dc:identifier>
</cp:coreProperties>
</file>